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4"/>
  </p:notesMasterIdLst>
  <p:sldIdLst>
    <p:sldId id="256" r:id="rId2"/>
    <p:sldId id="257" r:id="rId3"/>
    <p:sldId id="259" r:id="rId4"/>
    <p:sldId id="260" r:id="rId5"/>
    <p:sldId id="261" r:id="rId6"/>
    <p:sldId id="298" r:id="rId7"/>
    <p:sldId id="299" r:id="rId8"/>
    <p:sldId id="300" r:id="rId9"/>
    <p:sldId id="262" r:id="rId10"/>
    <p:sldId id="263" r:id="rId11"/>
    <p:sldId id="264" r:id="rId12"/>
    <p:sldId id="267" r:id="rId13"/>
    <p:sldId id="268" r:id="rId14"/>
    <p:sldId id="302" r:id="rId15"/>
    <p:sldId id="301" r:id="rId16"/>
    <p:sldId id="303" r:id="rId17"/>
    <p:sldId id="306" r:id="rId18"/>
    <p:sldId id="304" r:id="rId19"/>
    <p:sldId id="269" r:id="rId20"/>
    <p:sldId id="305" r:id="rId21"/>
    <p:sldId id="307" r:id="rId22"/>
    <p:sldId id="308" r:id="rId23"/>
  </p:sldIdLst>
  <p:sldSz cx="9144000" cy="5143500" type="screen16x9"/>
  <p:notesSz cx="6858000" cy="9144000"/>
  <p:embeddedFontLst>
    <p:embeddedFont>
      <p:font typeface="Roboto Condensed" panose="020B0604020202020204" charset="0"/>
      <p:regular r:id="rId25"/>
      <p:bold r:id="rId26"/>
      <p:italic r:id="rId27"/>
      <p:boldItalic r:id="rId28"/>
    </p:embeddedFont>
    <p:embeddedFont>
      <p:font typeface="Squada One" panose="020B0604020202020204" charset="0"/>
      <p:regular r:id="rId29"/>
    </p:embeddedFont>
    <p:embeddedFont>
      <p:font typeface="Exo 2" panose="020B0604020202020204" charset="0"/>
      <p:regular r:id="rId30"/>
      <p:bold r:id="rId31"/>
      <p:italic r:id="rId32"/>
      <p:boldItalic r:id="rId33"/>
    </p:embeddedFont>
    <p:embeddedFont>
      <p:font typeface="Roboto Condensed Light" panose="020B0604020202020204" charset="0"/>
      <p:regular r:id="rId34"/>
      <p:bold r:id="rId35"/>
      <p:italic r:id="rId36"/>
      <p:boldItalic r:id="rId37"/>
    </p:embeddedFont>
    <p:embeddedFont>
      <p:font typeface="Fira Sans Extra Condensed Medium"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6C06B2-BA00-4187-9B9A-0B4173EF7A93}">
  <a:tblStyle styleId="{5B6C06B2-BA00-4187-9B9A-0B4173EF7A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939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703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378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851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259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490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773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697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228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301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776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t>Phát hiện tấn công từ chối dịch vụ DoS trong điện toán đám mây bằng phương pháp ma trận hiệp phương sai</a:t>
            </a:r>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solidFill>
                  <a:srgbClr val="434343"/>
                </a:solidFill>
              </a:rPr>
              <a:t>CLOUD</a:t>
            </a:r>
            <a:endParaRPr>
              <a:solidFill>
                <a:srgbClr val="434343"/>
              </a:solidFill>
            </a:endParaRPr>
          </a:p>
          <a:p>
            <a:pPr marL="0" lvl="0" indent="0" algn="r" rtl="0">
              <a:spcBef>
                <a:spcPts val="0"/>
              </a:spcBef>
              <a:spcAft>
                <a:spcPts val="0"/>
              </a:spcAft>
              <a:buNone/>
            </a:pPr>
            <a:r>
              <a:rPr lang="vi-VN">
                <a:solidFill>
                  <a:srgbClr val="434343"/>
                </a:solidFill>
              </a:rPr>
              <a:t>COMPUTING</a:t>
            </a:r>
            <a:endParaRPr>
              <a:solidFill>
                <a:srgbClr val="434343"/>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3957600" y="3045275"/>
            <a:ext cx="1368000" cy="0"/>
          </a:xfrm>
          <a:prstGeom prst="straightConnector1">
            <a:avLst/>
          </a:prstGeom>
          <a:noFill/>
          <a:ln w="9525" cap="flat" cmpd="sng">
            <a:solidFill>
              <a:schemeClr val="dk1"/>
            </a:solidFill>
            <a:prstDash val="solid"/>
            <a:round/>
            <a:headEnd type="none" w="med" len="med"/>
            <a:tailEnd type="none" w="med" len="med"/>
          </a:ln>
        </p:spPr>
      </p:cxnSp>
      <p:sp>
        <p:nvSpPr>
          <p:cNvPr id="226" name="Google Shape;226;p35"/>
          <p:cNvSpPr txBox="1">
            <a:spLocks noGrp="1"/>
          </p:cNvSpPr>
          <p:nvPr>
            <p:ph type="subTitle" idx="1"/>
          </p:nvPr>
        </p:nvSpPr>
        <p:spPr>
          <a:xfrm>
            <a:off x="1063393" y="1679550"/>
            <a:ext cx="2985146"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400" dirty="0" err="1"/>
              <a:t>Cùng</a:t>
            </a:r>
            <a:r>
              <a:rPr lang="en-US" sz="2400" dirty="0"/>
              <a:t> </a:t>
            </a:r>
            <a:r>
              <a:rPr lang="en-US" sz="2400" dirty="0" err="1"/>
              <a:t>với</a:t>
            </a:r>
            <a:r>
              <a:rPr lang="en-US" sz="2400" dirty="0"/>
              <a:t> </a:t>
            </a:r>
            <a:r>
              <a:rPr lang="en-US" sz="2400" dirty="0" err="1"/>
              <a:t>sự</a:t>
            </a:r>
            <a:r>
              <a:rPr lang="en-US" sz="2400" dirty="0"/>
              <a:t> </a:t>
            </a:r>
            <a:r>
              <a:rPr lang="en-US" sz="2400" dirty="0" err="1"/>
              <a:t>phát</a:t>
            </a:r>
            <a:r>
              <a:rPr lang="en-US" sz="2400" dirty="0"/>
              <a:t> </a:t>
            </a:r>
            <a:r>
              <a:rPr lang="en-US" sz="2400" dirty="0" err="1"/>
              <a:t>triển</a:t>
            </a:r>
            <a:r>
              <a:rPr lang="en-US" sz="2400" dirty="0"/>
              <a:t> </a:t>
            </a:r>
            <a:r>
              <a:rPr lang="en-US" sz="2400" dirty="0" err="1"/>
              <a:t>của</a:t>
            </a:r>
            <a:r>
              <a:rPr lang="en-US" sz="2400" dirty="0"/>
              <a:t> </a:t>
            </a:r>
            <a:r>
              <a:rPr lang="en-US" sz="2400" dirty="0" err="1"/>
              <a:t>các</a:t>
            </a:r>
            <a:r>
              <a:rPr lang="en-US" sz="2400" dirty="0"/>
              <a:t> </a:t>
            </a:r>
            <a:r>
              <a:rPr lang="en-US" sz="2400" dirty="0" err="1"/>
              <a:t>công</a:t>
            </a:r>
            <a:r>
              <a:rPr lang="en-US" sz="2400" dirty="0"/>
              <a:t> </a:t>
            </a:r>
            <a:r>
              <a:rPr lang="en-US" sz="2400" dirty="0" err="1"/>
              <a:t>nghệ</a:t>
            </a:r>
            <a:r>
              <a:rPr lang="en-US" sz="2400" dirty="0"/>
              <a:t> </a:t>
            </a:r>
            <a:r>
              <a:rPr lang="en-US" sz="2400" dirty="0" err="1"/>
              <a:t>dựa</a:t>
            </a:r>
            <a:r>
              <a:rPr lang="en-US" sz="2400" dirty="0"/>
              <a:t> </a:t>
            </a:r>
            <a:r>
              <a:rPr lang="en-US" sz="2400" dirty="0" err="1"/>
              <a:t>trên</a:t>
            </a:r>
            <a:r>
              <a:rPr lang="en-US" sz="2400" dirty="0"/>
              <a:t> Internet </a:t>
            </a:r>
            <a:r>
              <a:rPr lang="en-US" sz="2400" dirty="0" err="1"/>
              <a:t>và</a:t>
            </a:r>
            <a:r>
              <a:rPr lang="en-US" sz="2400" dirty="0"/>
              <a:t> </a:t>
            </a:r>
            <a:r>
              <a:rPr lang="en-US" sz="2400" dirty="0" err="1"/>
              <a:t>điện</a:t>
            </a:r>
            <a:r>
              <a:rPr lang="en-US" sz="2400" dirty="0"/>
              <a:t> </a:t>
            </a:r>
            <a:r>
              <a:rPr lang="en-US" sz="2400" dirty="0" err="1"/>
              <a:t>toán</a:t>
            </a:r>
            <a:r>
              <a:rPr lang="en-US" sz="2400" dirty="0"/>
              <a:t> </a:t>
            </a:r>
            <a:r>
              <a:rPr lang="en-US" sz="2400" dirty="0" err="1"/>
              <a:t>đám</a:t>
            </a:r>
            <a:r>
              <a:rPr lang="en-US" sz="2400" dirty="0"/>
              <a:t> </a:t>
            </a:r>
            <a:r>
              <a:rPr lang="en-US" sz="2400" dirty="0" err="1"/>
              <a:t>mây</a:t>
            </a:r>
            <a:r>
              <a:rPr lang="en-US" sz="2400" dirty="0"/>
              <a:t> </a:t>
            </a:r>
            <a:r>
              <a:rPr lang="en-US" sz="2400" dirty="0" err="1"/>
              <a:t>đặc</a:t>
            </a:r>
            <a:r>
              <a:rPr lang="en-US" sz="2400" dirty="0"/>
              <a:t> </a:t>
            </a:r>
            <a:r>
              <a:rPr lang="en-US" sz="2400" dirty="0" err="1"/>
              <a:t>biệt</a:t>
            </a:r>
            <a:r>
              <a:rPr lang="en-US" sz="2400" dirty="0"/>
              <a:t>, </a:t>
            </a:r>
            <a:r>
              <a:rPr lang="en-US" sz="2400" dirty="0" err="1"/>
              <a:t>vấn</a:t>
            </a:r>
            <a:r>
              <a:rPr lang="en-US" sz="2400" dirty="0"/>
              <a:t> </a:t>
            </a:r>
            <a:r>
              <a:rPr lang="en-US" sz="2400" dirty="0" err="1"/>
              <a:t>đề</a:t>
            </a:r>
            <a:r>
              <a:rPr lang="en-US" sz="2400" dirty="0"/>
              <a:t> </a:t>
            </a:r>
            <a:r>
              <a:rPr lang="en-US" sz="2400" dirty="0" err="1"/>
              <a:t>bảo</a:t>
            </a:r>
            <a:r>
              <a:rPr lang="en-US" sz="2400" dirty="0"/>
              <a:t> </a:t>
            </a:r>
            <a:r>
              <a:rPr lang="en-US" sz="2400" dirty="0" err="1"/>
              <a:t>mật</a:t>
            </a:r>
            <a:r>
              <a:rPr lang="en-US" sz="2400" dirty="0"/>
              <a:t> </a:t>
            </a:r>
            <a:r>
              <a:rPr lang="en-US" sz="2400" dirty="0" err="1"/>
              <a:t>cũng</a:t>
            </a:r>
            <a:r>
              <a:rPr lang="en-US" sz="2400" dirty="0"/>
              <a:t> đ</a:t>
            </a:r>
            <a:r>
              <a:rPr lang="vi-VN" sz="2400" dirty="0"/>
              <a:t>ư</a:t>
            </a:r>
            <a:r>
              <a:rPr lang="en-US" sz="2400" dirty="0" err="1"/>
              <a:t>ợc</a:t>
            </a:r>
            <a:r>
              <a:rPr lang="en-US" sz="2400" dirty="0"/>
              <a:t> </a:t>
            </a:r>
            <a:r>
              <a:rPr lang="en-US" sz="2400" dirty="0" err="1"/>
              <a:t>đặt</a:t>
            </a:r>
            <a:r>
              <a:rPr lang="en-US" sz="2400" dirty="0"/>
              <a:t> </a:t>
            </a:r>
            <a:r>
              <a:rPr lang="en-US" sz="2400" dirty="0" err="1"/>
              <a:t>lên</a:t>
            </a:r>
            <a:r>
              <a:rPr lang="en-US" sz="2400" dirty="0"/>
              <a:t> hang </a:t>
            </a:r>
            <a:r>
              <a:rPr lang="en-US" sz="2400" dirty="0" err="1"/>
              <a:t>đầu</a:t>
            </a:r>
            <a:r>
              <a:rPr lang="en-US" sz="2400" dirty="0"/>
              <a:t>.</a:t>
            </a:r>
            <a:endParaRPr sz="2400" dirty="0"/>
          </a:p>
        </p:txBody>
      </p:sp>
      <p:pic>
        <p:nvPicPr>
          <p:cNvPr id="227" name="Google Shape;227;p35"/>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Tấn công DoS</a:t>
            </a:r>
            <a:endParaRPr/>
          </a:p>
        </p:txBody>
      </p:sp>
      <p:sp>
        <p:nvSpPr>
          <p:cNvPr id="18" name="Google Shape;226;p35">
            <a:extLst>
              <a:ext uri="{FF2B5EF4-FFF2-40B4-BE49-F238E27FC236}">
                <a16:creationId xmlns:a16="http://schemas.microsoft.com/office/drawing/2014/main" id="{D8459CAC-DCE3-441B-8398-B28C58511182}"/>
              </a:ext>
            </a:extLst>
          </p:cNvPr>
          <p:cNvSpPr txBox="1">
            <a:spLocks/>
          </p:cNvSpPr>
          <p:nvPr/>
        </p:nvSpPr>
        <p:spPr>
          <a:xfrm>
            <a:off x="1063392" y="1679550"/>
            <a:ext cx="7342053" cy="1784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400" dirty="0" err="1">
                <a:latin typeface="Roboto Condensed" panose="020B0604020202020204" charset="0"/>
                <a:ea typeface="Roboto Condensed" panose="020B0604020202020204" charset="0"/>
              </a:rPr>
              <a:t>Một</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trong</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những</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mối</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đe</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dọa</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liên</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quan</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đến</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sự</a:t>
            </a:r>
            <a:r>
              <a:rPr lang="en-US" sz="2400" dirty="0">
                <a:latin typeface="Roboto Condensed" panose="020B0604020202020204" charset="0"/>
                <a:ea typeface="Roboto Condensed" panose="020B0604020202020204" charset="0"/>
              </a:rPr>
              <a:t> </a:t>
            </a:r>
            <a:r>
              <a:rPr lang="en-US" sz="2400" dirty="0" err="1" smtClean="0">
                <a:latin typeface="Roboto Condensed" panose="020B0604020202020204" charset="0"/>
                <a:ea typeface="Roboto Condensed" panose="020B0604020202020204" charset="0"/>
              </a:rPr>
              <a:t>ổn</a:t>
            </a:r>
            <a:r>
              <a:rPr lang="en-US" sz="2400" dirty="0">
                <a:latin typeface="Roboto Condensed" panose="020B0604020202020204" charset="0"/>
                <a:ea typeface="Roboto Condensed" panose="020B0604020202020204" charset="0"/>
              </a:rPr>
              <a:t> </a:t>
            </a:r>
            <a:r>
              <a:rPr lang="en-US" sz="2400" dirty="0" err="1" smtClean="0">
                <a:latin typeface="Roboto Condensed" panose="020B0604020202020204" charset="0"/>
                <a:ea typeface="Roboto Condensed" panose="020B0604020202020204" charset="0"/>
              </a:rPr>
              <a:t>định</a:t>
            </a:r>
            <a:r>
              <a:rPr lang="en-US" sz="2400" dirty="0" smtClean="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của</a:t>
            </a:r>
            <a:r>
              <a:rPr lang="en-US" sz="2400" dirty="0">
                <a:latin typeface="Roboto Condensed" panose="020B0604020202020204" charset="0"/>
                <a:ea typeface="Roboto Condensed" panose="020B0604020202020204" charset="0"/>
              </a:rPr>
              <a:t> Internet </a:t>
            </a:r>
            <a:r>
              <a:rPr lang="en-US" sz="2400" dirty="0" err="1">
                <a:latin typeface="Roboto Condensed" panose="020B0604020202020204" charset="0"/>
                <a:ea typeface="Roboto Condensed" panose="020B0604020202020204" charset="0"/>
              </a:rPr>
              <a:t>là</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tấn</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công</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từ</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chối</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dịch</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vụ</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DoS</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Đây</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là</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một</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trong</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những</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dạng</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tấn</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công</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nghiêm</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trọng</a:t>
            </a:r>
            <a:r>
              <a:rPr lang="en-US" sz="2400" dirty="0">
                <a:latin typeface="Roboto Condensed" panose="020B0604020202020204" charset="0"/>
                <a:ea typeface="Roboto Condensed" panose="020B0604020202020204" charset="0"/>
              </a:rPr>
              <a:t> </a:t>
            </a:r>
            <a:r>
              <a:rPr lang="en-US" sz="2400" dirty="0" err="1">
                <a:latin typeface="Roboto Condensed" panose="020B0604020202020204" charset="0"/>
                <a:ea typeface="Roboto Condensed" panose="020B0604020202020204" charset="0"/>
              </a:rPr>
              <a:t>nhất</a:t>
            </a:r>
            <a:r>
              <a:rPr lang="en-US" sz="2400" dirty="0">
                <a:latin typeface="Roboto Condensed" panose="020B0604020202020204" charset="0"/>
                <a:ea typeface="Roboto Condensed" panose="020B0604020202020204" charset="0"/>
              </a:rPr>
              <a:t>.</a:t>
            </a:r>
            <a:endParaRPr lang="vi-VN" sz="2400" dirty="0">
              <a:latin typeface="Roboto Condensed" panose="020B0604020202020204" charset="0"/>
              <a:ea typeface="Roboto Condensed"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1758462" y="1611150"/>
            <a:ext cx="6191781"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	PHÁT HIỆN TẤN CÔNG DOS BẰNG PH</a:t>
            </a:r>
            <a:r>
              <a:rPr lang="vi-VN"/>
              <a:t>Ư</a:t>
            </a:r>
            <a:r>
              <a:rPr lang="en-US"/>
              <a:t>ƠNG PHÁP MA TRẬN HIỆP PH</a:t>
            </a:r>
            <a:r>
              <a:rPr lang="vi-VN"/>
              <a:t>Ư</a:t>
            </a:r>
            <a:r>
              <a:rPr lang="en-US"/>
              <a:t>ƠNG SAI</a:t>
            </a:r>
            <a:endParaRPr/>
          </a:p>
        </p:txBody>
      </p:sp>
      <p:sp>
        <p:nvSpPr>
          <p:cNvPr id="313" name="Google Shape;313;p39"/>
          <p:cNvSpPr txBox="1">
            <a:spLocks noGrp="1"/>
          </p:cNvSpPr>
          <p:nvPr>
            <p:ph type="title" idx="2"/>
          </p:nvPr>
        </p:nvSpPr>
        <p:spPr>
          <a:xfrm flipH="1">
            <a:off x="4970943" y="542844"/>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14" name="Google Shape;314;p39"/>
          <p:cNvCxnSpPr/>
          <p:nvPr/>
        </p:nvCxnSpPr>
        <p:spPr>
          <a:xfrm>
            <a:off x="7661994" y="3462152"/>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Hiệp</a:t>
            </a:r>
            <a:r>
              <a:rPr lang="en-US" dirty="0"/>
              <a:t> </a:t>
            </a:r>
            <a:r>
              <a:rPr lang="en-US" dirty="0" err="1"/>
              <a:t>ph</a:t>
            </a:r>
            <a:r>
              <a:rPr lang="vi-VN" dirty="0"/>
              <a:t>ư</a:t>
            </a:r>
            <a:r>
              <a:rPr lang="en-US" dirty="0" err="1" smtClean="0"/>
              <a:t>ơng</a:t>
            </a:r>
            <a:r>
              <a:rPr lang="en-US" dirty="0" smtClean="0"/>
              <a:t> </a:t>
            </a:r>
            <a:r>
              <a:rPr lang="en-US" dirty="0" err="1"/>
              <a:t>sai</a:t>
            </a:r>
            <a:endParaRPr dirty="0"/>
          </a:p>
        </p:txBody>
      </p:sp>
      <p:sp>
        <p:nvSpPr>
          <p:cNvPr id="322" name="Google Shape;322;p40"/>
          <p:cNvSpPr txBox="1">
            <a:spLocks noGrp="1"/>
          </p:cNvSpPr>
          <p:nvPr>
            <p:ph type="subTitle" idx="1"/>
          </p:nvPr>
        </p:nvSpPr>
        <p:spPr>
          <a:xfrm>
            <a:off x="1280160" y="980915"/>
            <a:ext cx="6583679" cy="3181670"/>
          </a:xfrm>
          <a:prstGeom prst="rect">
            <a:avLst/>
          </a:prstGeom>
        </p:spPr>
        <p:txBody>
          <a:bodyPr spcFirstLastPara="1" wrap="square" lIns="91425" tIns="91425" rIns="91425" bIns="91425" anchor="t" anchorCtr="0">
            <a:noAutofit/>
          </a:bodyPr>
          <a:lstStyle/>
          <a:p>
            <a:pPr marL="0" lvl="0" indent="0" algn="l"/>
            <a:r>
              <a:rPr lang="vi-VN" sz="2400"/>
              <a:t>Hiệp phương sai là độ đo sự biến thiên cùng nhau của hai biến ngẫu nhiên</a:t>
            </a:r>
            <a:r>
              <a:rPr lang="en-US" sz="2400"/>
              <a:t> </a:t>
            </a:r>
            <a:r>
              <a:rPr lang="vi-VN" sz="2400"/>
              <a:t>được tính bằng công thức:</a:t>
            </a:r>
            <a:endParaRPr lang="en-US" sz="2400"/>
          </a:p>
          <a:p>
            <a:pPr marL="0" lvl="0" indent="0" algn="l"/>
            <a:endParaRPr lang="en-US" sz="2400"/>
          </a:p>
          <a:p>
            <a:pPr marL="0" lvl="0" indent="0" algn="l"/>
            <a:endParaRPr lang="en-US" sz="2400"/>
          </a:p>
          <a:p>
            <a:pPr marL="0" lvl="0" indent="0" algn="l"/>
            <a:endParaRPr sz="2400"/>
          </a:p>
        </p:txBody>
      </p:sp>
      <p:pic>
        <p:nvPicPr>
          <p:cNvPr id="72" name="Picture 71">
            <a:extLst>
              <a:ext uri="{FF2B5EF4-FFF2-40B4-BE49-F238E27FC236}">
                <a16:creationId xmlns:a16="http://schemas.microsoft.com/office/drawing/2014/main" id="{4021A079-EF7F-43D0-BAAE-649B99117584}"/>
              </a:ext>
            </a:extLst>
          </p:cNvPr>
          <p:cNvPicPr/>
          <p:nvPr/>
        </p:nvPicPr>
        <p:blipFill>
          <a:blip r:embed="rId3">
            <a:extLst>
              <a:ext uri="{28A0092B-C50C-407E-A947-70E740481C1C}">
                <a14:useLocalDpi xmlns:a14="http://schemas.microsoft.com/office/drawing/2010/main" val="0"/>
              </a:ext>
            </a:extLst>
          </a:blip>
          <a:stretch>
            <a:fillRect/>
          </a:stretch>
        </p:blipFill>
        <p:spPr>
          <a:xfrm>
            <a:off x="2451435" y="2160684"/>
            <a:ext cx="4241130" cy="4840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Hiệp</a:t>
            </a:r>
            <a:r>
              <a:rPr lang="en-US" dirty="0"/>
              <a:t> </a:t>
            </a:r>
            <a:r>
              <a:rPr lang="en-US" dirty="0" err="1"/>
              <a:t>ph</a:t>
            </a:r>
            <a:r>
              <a:rPr lang="vi-VN" dirty="0"/>
              <a:t>ư</a:t>
            </a:r>
            <a:r>
              <a:rPr lang="en-US" dirty="0" err="1" smtClean="0"/>
              <a:t>ơng</a:t>
            </a:r>
            <a:r>
              <a:rPr lang="en-US" dirty="0" smtClean="0"/>
              <a:t> </a:t>
            </a:r>
            <a:r>
              <a:rPr lang="en-US" dirty="0" err="1"/>
              <a:t>sai</a:t>
            </a:r>
            <a:endParaRPr dirty="0"/>
          </a:p>
        </p:txBody>
      </p:sp>
      <p:sp>
        <p:nvSpPr>
          <p:cNvPr id="322" name="Google Shape;322;p40"/>
          <p:cNvSpPr txBox="1">
            <a:spLocks noGrp="1"/>
          </p:cNvSpPr>
          <p:nvPr>
            <p:ph type="subTitle" idx="1"/>
          </p:nvPr>
        </p:nvSpPr>
        <p:spPr>
          <a:xfrm>
            <a:off x="1280160" y="980915"/>
            <a:ext cx="6583679" cy="3181670"/>
          </a:xfrm>
          <a:prstGeom prst="rect">
            <a:avLst/>
          </a:prstGeom>
        </p:spPr>
        <p:txBody>
          <a:bodyPr spcFirstLastPara="1" wrap="square" lIns="91425" tIns="91425" rIns="91425" bIns="91425" anchor="t" anchorCtr="0">
            <a:noAutofit/>
          </a:bodyPr>
          <a:lstStyle/>
          <a:p>
            <a:pPr marL="0" indent="0" algn="just"/>
            <a:r>
              <a:rPr lang="vi-VN" sz="2400" dirty="0"/>
              <a:t>Nếu hai biến có xu hướng thay đổi cùng nhau (nghĩa là, khi một biến có giá trị cao hơn giá trị kỳ vọng thì biến kia có xu hướng cũng cao hơn giá trị kỳ vọng), thì hiệp phương sai giữa hai biến này có giá trị dương. Mặt khác, nếu một biến nằm trên giá trị kỳ vọng còn biến kia có xu hướng nằm dưới giá trị kỳ vọng, thì hiệp phương sai của hai biến này có giá trị âm.</a:t>
            </a:r>
          </a:p>
          <a:p>
            <a:pPr marL="0" lvl="0" indent="0" algn="just"/>
            <a:endParaRPr sz="2400" dirty="0"/>
          </a:p>
        </p:txBody>
      </p:sp>
    </p:spTree>
    <p:extLst>
      <p:ext uri="{BB962C8B-B14F-4D97-AF65-F5344CB8AC3E}">
        <p14:creationId xmlns:p14="http://schemas.microsoft.com/office/powerpoint/2010/main" val="2479947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 </a:t>
            </a:r>
            <a:r>
              <a:rPr lang="en-US" dirty="0" err="1"/>
              <a:t>trận</a:t>
            </a:r>
            <a:r>
              <a:rPr lang="en-US" dirty="0"/>
              <a:t> </a:t>
            </a:r>
            <a:r>
              <a:rPr lang="en-US" dirty="0" err="1"/>
              <a:t>hiệp</a:t>
            </a:r>
            <a:r>
              <a:rPr lang="en-US" dirty="0"/>
              <a:t> </a:t>
            </a:r>
            <a:r>
              <a:rPr lang="en-US" dirty="0" err="1"/>
              <a:t>ph</a:t>
            </a:r>
            <a:r>
              <a:rPr lang="vi-VN" dirty="0"/>
              <a:t>ư</a:t>
            </a:r>
            <a:r>
              <a:rPr lang="en-US" dirty="0" err="1" smtClean="0"/>
              <a:t>ơng</a:t>
            </a:r>
            <a:r>
              <a:rPr lang="en-US" dirty="0" smtClean="0"/>
              <a:t> </a:t>
            </a:r>
            <a:r>
              <a:rPr lang="en-US" dirty="0" err="1"/>
              <a:t>sai</a:t>
            </a:r>
            <a:endParaRPr dirty="0"/>
          </a:p>
        </p:txBody>
      </p:sp>
      <p:sp>
        <p:nvSpPr>
          <p:cNvPr id="322" name="Google Shape;322;p40"/>
          <p:cNvSpPr txBox="1">
            <a:spLocks noGrp="1"/>
          </p:cNvSpPr>
          <p:nvPr>
            <p:ph type="subTitle" idx="1"/>
          </p:nvPr>
        </p:nvSpPr>
        <p:spPr>
          <a:xfrm>
            <a:off x="1280160" y="980915"/>
            <a:ext cx="6869927" cy="3181670"/>
          </a:xfrm>
          <a:prstGeom prst="rect">
            <a:avLst/>
          </a:prstGeom>
        </p:spPr>
        <p:txBody>
          <a:bodyPr spcFirstLastPara="1" wrap="square" lIns="91425" tIns="91425" rIns="91425" bIns="91425" anchor="t" anchorCtr="0">
            <a:noAutofit/>
          </a:bodyPr>
          <a:lstStyle/>
          <a:p>
            <a:pPr algn="just"/>
            <a:r>
              <a:rPr lang="vi-VN" sz="1800" dirty="0"/>
              <a:t>Ma trận hiệp phương sai của tập hợp m biến ngẫu nhiên là một </a:t>
            </a:r>
            <a:r>
              <a:rPr lang="vi-VN" sz="1800" dirty="0" smtClean="0"/>
              <a:t>ma</a:t>
            </a:r>
            <a:endParaRPr lang="en-US" sz="1800" dirty="0" smtClean="0"/>
          </a:p>
          <a:p>
            <a:pPr algn="just"/>
            <a:r>
              <a:rPr lang="vi-VN" sz="1800" dirty="0" smtClean="0"/>
              <a:t>trận vuông (m × m), trong đó các phần tử nằm trên đường chéo (từ tr</a:t>
            </a:r>
            <a:r>
              <a:rPr lang="en-US" sz="1800" dirty="0" err="1" smtClean="0"/>
              <a:t>ái</a:t>
            </a:r>
            <a:endParaRPr lang="en-US" sz="1800" dirty="0" smtClean="0"/>
          </a:p>
          <a:p>
            <a:pPr algn="just"/>
            <a:r>
              <a:rPr lang="vi-VN" sz="1800" dirty="0" smtClean="0"/>
              <a:t>sang phải, từ trên xuống dưới) lần lượt là phương sai tương ứng của</a:t>
            </a:r>
            <a:endParaRPr lang="en-US" sz="1800" dirty="0" smtClean="0"/>
          </a:p>
          <a:p>
            <a:pPr algn="just"/>
            <a:r>
              <a:rPr lang="vi-VN" sz="1800" dirty="0" smtClean="0"/>
              <a:t>các biến này trong khi các phần tử còn lại (không nằm trên đường</a:t>
            </a:r>
            <a:endParaRPr lang="en-US" sz="1800" dirty="0" smtClean="0"/>
          </a:p>
          <a:p>
            <a:pPr algn="just"/>
            <a:r>
              <a:rPr lang="vi-VN" sz="1800" dirty="0" smtClean="0"/>
              <a:t>chéo) là các hiệp phương sai của đôi một hai biến ngẫu nhiên khác</a:t>
            </a:r>
            <a:endParaRPr lang="en-US" sz="1800" dirty="0" smtClean="0"/>
          </a:p>
          <a:p>
            <a:pPr algn="just"/>
            <a:r>
              <a:rPr lang="vi-VN" sz="1800" dirty="0" smtClean="0"/>
              <a:t>nhau trong tập hợp.</a:t>
            </a:r>
          </a:p>
          <a:p>
            <a:pPr marL="0" lvl="0" indent="0" algn="l"/>
            <a:endParaRPr lang="en-US" sz="2400" dirty="0" smtClean="0"/>
          </a:p>
          <a:p>
            <a:pPr marL="0" lvl="0" indent="0" algn="l"/>
            <a:endParaRPr lang="en-US" sz="2400" dirty="0"/>
          </a:p>
          <a:p>
            <a:pPr marL="0" lvl="0" indent="0" algn="l"/>
            <a:endParaRPr sz="2400" dirty="0"/>
          </a:p>
        </p:txBody>
      </p:sp>
      <p:pic>
        <p:nvPicPr>
          <p:cNvPr id="5" name="Picture 4">
            <a:extLst>
              <a:ext uri="{FF2B5EF4-FFF2-40B4-BE49-F238E27FC236}">
                <a16:creationId xmlns:a16="http://schemas.microsoft.com/office/drawing/2014/main" id="{43127788-074D-4F9F-BD29-80934A773CFD}"/>
              </a:ext>
            </a:extLst>
          </p:cNvPr>
          <p:cNvPicPr/>
          <p:nvPr/>
        </p:nvPicPr>
        <p:blipFill>
          <a:blip r:embed="rId3">
            <a:extLst>
              <a:ext uri="{28A0092B-C50C-407E-A947-70E740481C1C}">
                <a14:useLocalDpi xmlns:a14="http://schemas.microsoft.com/office/drawing/2010/main" val="0"/>
              </a:ext>
            </a:extLst>
          </a:blip>
          <a:stretch>
            <a:fillRect/>
          </a:stretch>
        </p:blipFill>
        <p:spPr>
          <a:xfrm>
            <a:off x="2142416" y="2900143"/>
            <a:ext cx="4746625" cy="1383030"/>
          </a:xfrm>
          <a:prstGeom prst="rect">
            <a:avLst/>
          </a:prstGeom>
        </p:spPr>
      </p:pic>
    </p:spTree>
    <p:extLst>
      <p:ext uri="{BB962C8B-B14F-4D97-AF65-F5344CB8AC3E}">
        <p14:creationId xmlns:p14="http://schemas.microsoft.com/office/powerpoint/2010/main" val="1758001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THUẬT TOÁN PH</a:t>
            </a:r>
            <a:r>
              <a:rPr lang="vi-VN"/>
              <a:t>Ư</a:t>
            </a:r>
            <a:r>
              <a:rPr lang="en-US"/>
              <a:t>ƠNG PHÁP MA TRẬN HIỆP PH</a:t>
            </a:r>
            <a:r>
              <a:rPr lang="vi-VN"/>
              <a:t>Ư</a:t>
            </a:r>
            <a:r>
              <a:rPr lang="en-US"/>
              <a:t>ƠNG SAI</a:t>
            </a:r>
            <a:endParaRPr/>
          </a:p>
        </p:txBody>
      </p:sp>
      <p:pic>
        <p:nvPicPr>
          <p:cNvPr id="7" name="Picture 6">
            <a:extLst>
              <a:ext uri="{FF2B5EF4-FFF2-40B4-BE49-F238E27FC236}">
                <a16:creationId xmlns:a16="http://schemas.microsoft.com/office/drawing/2014/main" id="{822B7C93-AC16-49F4-91B8-5ECB1497ADCF}"/>
              </a:ext>
            </a:extLst>
          </p:cNvPr>
          <p:cNvPicPr/>
          <p:nvPr/>
        </p:nvPicPr>
        <p:blipFill>
          <a:blip r:embed="rId3">
            <a:extLst>
              <a:ext uri="{28A0092B-C50C-407E-A947-70E740481C1C}">
                <a14:useLocalDpi xmlns:a14="http://schemas.microsoft.com/office/drawing/2010/main" val="0"/>
              </a:ext>
            </a:extLst>
          </a:blip>
          <a:stretch>
            <a:fillRect/>
          </a:stretch>
        </p:blipFill>
        <p:spPr>
          <a:xfrm>
            <a:off x="1661430" y="1744686"/>
            <a:ext cx="5821140" cy="2187233"/>
          </a:xfrm>
          <a:prstGeom prst="rect">
            <a:avLst/>
          </a:prstGeom>
        </p:spPr>
      </p:pic>
    </p:spTree>
    <p:extLst>
      <p:ext uri="{BB962C8B-B14F-4D97-AF65-F5344CB8AC3E}">
        <p14:creationId xmlns:p14="http://schemas.microsoft.com/office/powerpoint/2010/main" val="587054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THUẬT TOÁN PH</a:t>
            </a:r>
            <a:r>
              <a:rPr lang="vi-VN"/>
              <a:t>Ư</a:t>
            </a:r>
            <a:r>
              <a:rPr lang="en-US"/>
              <a:t>ƠNG PHÁP MA TRẬN HIỆP PH</a:t>
            </a:r>
            <a:r>
              <a:rPr lang="vi-VN"/>
              <a:t>Ư</a:t>
            </a:r>
            <a:r>
              <a:rPr lang="en-US"/>
              <a:t>ƠNG SAI</a:t>
            </a:r>
            <a:endParaRPr/>
          </a:p>
        </p:txBody>
      </p:sp>
      <p:sp>
        <p:nvSpPr>
          <p:cNvPr id="322" name="Google Shape;322;p40"/>
          <p:cNvSpPr txBox="1">
            <a:spLocks noGrp="1"/>
          </p:cNvSpPr>
          <p:nvPr>
            <p:ph type="subTitle" idx="1"/>
          </p:nvPr>
        </p:nvSpPr>
        <p:spPr>
          <a:xfrm>
            <a:off x="1171136" y="1179474"/>
            <a:ext cx="6801728" cy="3561338"/>
          </a:xfrm>
          <a:prstGeom prst="rect">
            <a:avLst/>
          </a:prstGeom>
        </p:spPr>
        <p:txBody>
          <a:bodyPr spcFirstLastPara="1" wrap="square" lIns="91425" tIns="91425" rIns="91425" bIns="91425" anchor="t" anchorCtr="0">
            <a:noAutofit/>
          </a:bodyPr>
          <a:lstStyle/>
          <a:p>
            <a:pPr marL="0" lvl="0" indent="0" algn="just"/>
            <a:r>
              <a:rPr lang="en-US" sz="2400" dirty="0"/>
              <a:t>- </a:t>
            </a:r>
            <a:r>
              <a:rPr lang="en-US" sz="2400" dirty="0" err="1"/>
              <a:t>Các</a:t>
            </a:r>
            <a:r>
              <a:rPr lang="en-US" sz="2400" dirty="0"/>
              <a:t> </a:t>
            </a:r>
            <a:r>
              <a:rPr lang="en-US" sz="2400" dirty="0" err="1"/>
              <a:t>gói</a:t>
            </a:r>
            <a:r>
              <a:rPr lang="en-US" sz="2400" dirty="0"/>
              <a:t> </a:t>
            </a:r>
            <a:r>
              <a:rPr lang="en-US" sz="2400" dirty="0" err="1"/>
              <a:t>tấn</a:t>
            </a:r>
            <a:r>
              <a:rPr lang="en-US" sz="2400" dirty="0"/>
              <a:t> </a:t>
            </a:r>
            <a:r>
              <a:rPr lang="en-US" sz="2400" dirty="0" err="1"/>
              <a:t>công</a:t>
            </a:r>
            <a:r>
              <a:rPr lang="en-US" sz="2400" dirty="0"/>
              <a:t> </a:t>
            </a:r>
            <a:r>
              <a:rPr lang="en-US" sz="2400" dirty="0" err="1"/>
              <a:t>bất</a:t>
            </a:r>
            <a:r>
              <a:rPr lang="en-US" sz="2400" dirty="0"/>
              <a:t> </a:t>
            </a:r>
            <a:r>
              <a:rPr lang="en-US" sz="2400" dirty="0" err="1"/>
              <a:t>th</a:t>
            </a:r>
            <a:r>
              <a:rPr lang="vi-VN" sz="2400" dirty="0"/>
              <a:t>ư</a:t>
            </a:r>
            <a:r>
              <a:rPr lang="en-US" sz="2400" dirty="0" err="1"/>
              <a:t>ờng</a:t>
            </a:r>
            <a:r>
              <a:rPr lang="en-US" sz="2400" dirty="0"/>
              <a:t> </a:t>
            </a:r>
            <a:r>
              <a:rPr lang="en-US" sz="2400" dirty="0" err="1"/>
              <a:t>là</a:t>
            </a:r>
            <a:r>
              <a:rPr lang="en-US" sz="2400" dirty="0"/>
              <a:t> </a:t>
            </a:r>
            <a:r>
              <a:rPr lang="en-US" sz="2400" dirty="0" err="1"/>
              <a:t>luôn</a:t>
            </a:r>
            <a:r>
              <a:rPr lang="en-US" sz="2400" dirty="0"/>
              <a:t> đ</a:t>
            </a:r>
            <a:r>
              <a:rPr lang="vi-VN" sz="2400" dirty="0"/>
              <a:t>ư</a:t>
            </a:r>
            <a:r>
              <a:rPr lang="en-US" sz="2400" dirty="0" err="1"/>
              <a:t>ợc</a:t>
            </a:r>
            <a:r>
              <a:rPr lang="en-US" sz="2400" dirty="0"/>
              <a:t> </a:t>
            </a:r>
            <a:r>
              <a:rPr lang="en-US" sz="2400" dirty="0" err="1"/>
              <a:t>tích</a:t>
            </a:r>
            <a:r>
              <a:rPr lang="en-US" sz="2400" dirty="0"/>
              <a:t> </a:t>
            </a:r>
            <a:r>
              <a:rPr lang="en-US" sz="2400" dirty="0" err="1"/>
              <a:t>lũy</a:t>
            </a:r>
            <a:r>
              <a:rPr lang="en-US" sz="2400" dirty="0"/>
              <a:t> </a:t>
            </a:r>
            <a:r>
              <a:rPr lang="en-US" sz="2400" dirty="0" err="1"/>
              <a:t>nhanh</a:t>
            </a:r>
            <a:r>
              <a:rPr lang="en-US" sz="2400" dirty="0"/>
              <a:t> </a:t>
            </a:r>
            <a:r>
              <a:rPr lang="en-US" sz="2400" dirty="0" err="1"/>
              <a:t>chóng</a:t>
            </a:r>
            <a:r>
              <a:rPr lang="en-US" sz="2400" dirty="0"/>
              <a:t> </a:t>
            </a:r>
            <a:r>
              <a:rPr lang="en-US" sz="2400" dirty="0" err="1"/>
              <a:t>cho</a:t>
            </a:r>
            <a:r>
              <a:rPr lang="en-US" sz="2400" dirty="0"/>
              <a:t> </a:t>
            </a:r>
            <a:r>
              <a:rPr lang="en-US" sz="2400" dirty="0" err="1"/>
              <a:t>một</a:t>
            </a:r>
            <a:r>
              <a:rPr lang="en-US" sz="2400" dirty="0"/>
              <a:t> </a:t>
            </a:r>
            <a:r>
              <a:rPr lang="en-US" sz="2400" dirty="0" err="1"/>
              <a:t>nạn</a:t>
            </a:r>
            <a:r>
              <a:rPr lang="en-US" sz="2400" dirty="0"/>
              <a:t> </a:t>
            </a:r>
            <a:r>
              <a:rPr lang="en-US" sz="2400" dirty="0" err="1"/>
              <a:t>nhân</a:t>
            </a:r>
            <a:r>
              <a:rPr lang="en-US" sz="2400" dirty="0"/>
              <a:t> đ</a:t>
            </a:r>
            <a:r>
              <a:rPr lang="vi-VN" sz="2400" dirty="0"/>
              <a:t>ơ</a:t>
            </a:r>
            <a:r>
              <a:rPr lang="en-US" sz="2400" dirty="0"/>
              <a:t>n </a:t>
            </a:r>
            <a:r>
              <a:rPr lang="en-US" sz="2400" dirty="0" err="1"/>
              <a:t>lẻ</a:t>
            </a:r>
            <a:r>
              <a:rPr lang="en-US" sz="2400" dirty="0"/>
              <a:t> </a:t>
            </a:r>
            <a:r>
              <a:rPr lang="en-US" sz="2400" dirty="0" err="1"/>
              <a:t>gây</a:t>
            </a:r>
            <a:r>
              <a:rPr lang="en-US" sz="2400" dirty="0"/>
              <a:t> </a:t>
            </a:r>
            <a:r>
              <a:rPr lang="en-US" sz="2400" dirty="0" err="1"/>
              <a:t>cạn</a:t>
            </a:r>
            <a:r>
              <a:rPr lang="en-US" sz="2400" dirty="0"/>
              <a:t> </a:t>
            </a:r>
            <a:r>
              <a:rPr lang="en-US" sz="2400" dirty="0" err="1"/>
              <a:t>kiệt</a:t>
            </a:r>
            <a:r>
              <a:rPr lang="en-US" sz="2400" dirty="0"/>
              <a:t> </a:t>
            </a:r>
            <a:r>
              <a:rPr lang="en-US" sz="2400" dirty="0" err="1"/>
              <a:t>các</a:t>
            </a:r>
            <a:r>
              <a:rPr lang="en-US" sz="2400" dirty="0"/>
              <a:t> </a:t>
            </a:r>
            <a:r>
              <a:rPr lang="en-US" sz="2400" dirty="0" err="1"/>
              <a:t>nguồn</a:t>
            </a:r>
            <a:r>
              <a:rPr lang="en-US" sz="2400" dirty="0"/>
              <a:t> </a:t>
            </a:r>
            <a:r>
              <a:rPr lang="en-US" sz="2400" dirty="0" err="1"/>
              <a:t>tài</a:t>
            </a:r>
            <a:r>
              <a:rPr lang="en-US" sz="2400" dirty="0"/>
              <a:t> </a:t>
            </a:r>
            <a:r>
              <a:rPr lang="en-US" sz="2400" dirty="0" err="1"/>
              <a:t>nguyên</a:t>
            </a:r>
            <a:endParaRPr lang="en-US" sz="2400" dirty="0"/>
          </a:p>
          <a:p>
            <a:pPr marL="0" lvl="0" indent="0" algn="just"/>
            <a:r>
              <a:rPr lang="en-US" sz="2400" dirty="0"/>
              <a:t>- </a:t>
            </a:r>
            <a:r>
              <a:rPr lang="en-US" sz="2400" dirty="0" err="1"/>
              <a:t>Các</a:t>
            </a:r>
            <a:r>
              <a:rPr lang="en-US" sz="2400" dirty="0"/>
              <a:t> </a:t>
            </a:r>
            <a:r>
              <a:rPr lang="en-US" sz="2400" dirty="0" err="1"/>
              <a:t>thuộc</a:t>
            </a:r>
            <a:r>
              <a:rPr lang="en-US" sz="2400" dirty="0"/>
              <a:t> </a:t>
            </a:r>
            <a:r>
              <a:rPr lang="en-US" sz="2400" dirty="0" err="1"/>
              <a:t>tính</a:t>
            </a:r>
            <a:r>
              <a:rPr lang="en-US" sz="2400" dirty="0"/>
              <a:t> </a:t>
            </a:r>
            <a:r>
              <a:rPr lang="en-US" sz="2400" dirty="0" err="1"/>
              <a:t>thống</a:t>
            </a:r>
            <a:r>
              <a:rPr lang="en-US" sz="2400" dirty="0"/>
              <a:t> </a:t>
            </a:r>
            <a:r>
              <a:rPr lang="en-US" sz="2400" dirty="0" err="1"/>
              <a:t>kê</a:t>
            </a:r>
            <a:r>
              <a:rPr lang="en-US" sz="2400" dirty="0"/>
              <a:t> </a:t>
            </a:r>
            <a:r>
              <a:rPr lang="en-US" sz="2400" dirty="0" err="1"/>
              <a:t>trong</a:t>
            </a:r>
            <a:r>
              <a:rPr lang="en-US" sz="2400" dirty="0"/>
              <a:t> </a:t>
            </a:r>
            <a:r>
              <a:rPr lang="en-US" sz="2400" dirty="0" err="1"/>
              <a:t>khoảng</a:t>
            </a:r>
            <a:r>
              <a:rPr lang="en-US" sz="2400" dirty="0"/>
              <a:t> </a:t>
            </a:r>
            <a:r>
              <a:rPr lang="en-US" sz="2400" dirty="0" err="1"/>
              <a:t>thời</a:t>
            </a:r>
            <a:r>
              <a:rPr lang="en-US" sz="2400" dirty="0"/>
              <a:t> </a:t>
            </a:r>
            <a:r>
              <a:rPr lang="en-US" sz="2400" dirty="0" err="1"/>
              <a:t>gian</a:t>
            </a:r>
            <a:r>
              <a:rPr lang="en-US" sz="2400" dirty="0"/>
              <a:t> </a:t>
            </a:r>
            <a:r>
              <a:rPr lang="en-US" sz="2400" dirty="0" err="1"/>
              <a:t>đó</a:t>
            </a:r>
            <a:r>
              <a:rPr lang="en-US" sz="2400" dirty="0"/>
              <a:t> </a:t>
            </a:r>
            <a:r>
              <a:rPr lang="en-US" sz="2400" dirty="0" err="1"/>
              <a:t>sẽ</a:t>
            </a:r>
            <a:r>
              <a:rPr lang="en-US" sz="2400" dirty="0"/>
              <a:t> </a:t>
            </a:r>
            <a:r>
              <a:rPr lang="en-US" sz="2400" dirty="0" err="1"/>
              <a:t>phản</a:t>
            </a:r>
            <a:r>
              <a:rPr lang="en-US" sz="2400" dirty="0"/>
              <a:t> </a:t>
            </a:r>
            <a:r>
              <a:rPr lang="en-US" sz="2400" dirty="0" err="1"/>
              <a:t>ánh</a:t>
            </a:r>
            <a:r>
              <a:rPr lang="en-US" sz="2400" dirty="0"/>
              <a:t> </a:t>
            </a:r>
            <a:r>
              <a:rPr lang="en-US" sz="2400" dirty="0" err="1"/>
              <a:t>các</a:t>
            </a:r>
            <a:r>
              <a:rPr lang="en-US" sz="2400" dirty="0"/>
              <a:t> </a:t>
            </a:r>
            <a:r>
              <a:rPr lang="en-US" sz="2400" dirty="0" err="1"/>
              <a:t>đặc</a:t>
            </a:r>
            <a:r>
              <a:rPr lang="en-US" sz="2400" dirty="0"/>
              <a:t> </a:t>
            </a:r>
            <a:r>
              <a:rPr lang="en-US" sz="2400" dirty="0" err="1"/>
              <a:t>tính</a:t>
            </a:r>
            <a:r>
              <a:rPr lang="en-US" sz="2400" dirty="0"/>
              <a:t> </a:t>
            </a:r>
            <a:r>
              <a:rPr lang="en-US" sz="2400" dirty="0" err="1"/>
              <a:t>về</a:t>
            </a:r>
            <a:r>
              <a:rPr lang="en-US" sz="2400" dirty="0"/>
              <a:t> l</a:t>
            </a:r>
            <a:r>
              <a:rPr lang="vi-VN" sz="2400" dirty="0"/>
              <a:t>ư</a:t>
            </a:r>
            <a:r>
              <a:rPr lang="en-US" sz="2400" dirty="0"/>
              <a:t>u l</a:t>
            </a:r>
            <a:r>
              <a:rPr lang="vi-VN" sz="2400" dirty="0"/>
              <a:t>ư</a:t>
            </a:r>
            <a:r>
              <a:rPr lang="en-US" sz="2400" dirty="0" err="1"/>
              <a:t>ợng</a:t>
            </a:r>
            <a:r>
              <a:rPr lang="en-US" sz="2400" dirty="0"/>
              <a:t> </a:t>
            </a:r>
            <a:r>
              <a:rPr lang="en-US" sz="2400" dirty="0" err="1"/>
              <a:t>của</a:t>
            </a:r>
            <a:r>
              <a:rPr lang="en-US" sz="2400" dirty="0"/>
              <a:t> </a:t>
            </a:r>
            <a:r>
              <a:rPr lang="en-US" sz="2400" dirty="0" err="1"/>
              <a:t>nguồn</a:t>
            </a:r>
            <a:r>
              <a:rPr lang="en-US" sz="2400" dirty="0"/>
              <a:t> </a:t>
            </a:r>
            <a:r>
              <a:rPr lang="en-US" sz="2400" dirty="0" err="1"/>
              <a:t>tấn</a:t>
            </a:r>
            <a:r>
              <a:rPr lang="en-US" sz="2400" dirty="0"/>
              <a:t> </a:t>
            </a:r>
            <a:r>
              <a:rPr lang="en-US" sz="2400" dirty="0" err="1"/>
              <a:t>công</a:t>
            </a:r>
            <a:r>
              <a:rPr lang="en-US" sz="2400" dirty="0"/>
              <a:t> </a:t>
            </a:r>
            <a:r>
              <a:rPr lang="en-US" sz="2400" dirty="0" err="1"/>
              <a:t>sẽ</a:t>
            </a:r>
            <a:r>
              <a:rPr lang="en-US" sz="2400" dirty="0"/>
              <a:t> </a:t>
            </a:r>
            <a:r>
              <a:rPr lang="en-US" sz="2400" dirty="0" err="1"/>
              <a:t>khác</a:t>
            </a:r>
            <a:r>
              <a:rPr lang="en-US" sz="2400" dirty="0"/>
              <a:t> </a:t>
            </a:r>
            <a:r>
              <a:rPr lang="en-US" sz="2400" dirty="0" err="1"/>
              <a:t>với</a:t>
            </a:r>
            <a:r>
              <a:rPr lang="en-US" sz="2400" dirty="0"/>
              <a:t> </a:t>
            </a:r>
            <a:r>
              <a:rPr lang="en-US" sz="2400" dirty="0" err="1"/>
              <a:t>lưu</a:t>
            </a:r>
            <a:r>
              <a:rPr lang="en-US" sz="2400" dirty="0"/>
              <a:t> l</a:t>
            </a:r>
            <a:r>
              <a:rPr lang="vi-VN" sz="2400" dirty="0"/>
              <a:t>ư</a:t>
            </a:r>
            <a:r>
              <a:rPr lang="en-US" sz="2400" dirty="0" err="1"/>
              <a:t>ợng</a:t>
            </a:r>
            <a:r>
              <a:rPr lang="en-US" sz="2400" dirty="0"/>
              <a:t> </a:t>
            </a:r>
            <a:r>
              <a:rPr lang="en-US" sz="2400" dirty="0" err="1"/>
              <a:t>bình</a:t>
            </a:r>
            <a:r>
              <a:rPr lang="en-US" sz="2400" dirty="0"/>
              <a:t> </a:t>
            </a:r>
            <a:r>
              <a:rPr lang="en-US" sz="2400" dirty="0" err="1"/>
              <a:t>th</a:t>
            </a:r>
            <a:r>
              <a:rPr lang="vi-VN" sz="2400" dirty="0"/>
              <a:t>ư</a:t>
            </a:r>
            <a:r>
              <a:rPr lang="en-US" sz="2400" dirty="0" err="1"/>
              <a:t>ờng</a:t>
            </a:r>
            <a:r>
              <a:rPr lang="en-US" sz="2400" dirty="0"/>
              <a:t>.</a:t>
            </a:r>
          </a:p>
          <a:p>
            <a:pPr marL="0" lvl="0" indent="0" algn="just">
              <a:spcBef>
                <a:spcPts val="600"/>
              </a:spcBef>
            </a:pPr>
            <a:r>
              <a:rPr lang="en-US" sz="2400" dirty="0"/>
              <a:t>=&gt; </a:t>
            </a:r>
            <a:r>
              <a:rPr lang="en-US" sz="2400" dirty="0" err="1"/>
              <a:t>Chúng</a:t>
            </a:r>
            <a:r>
              <a:rPr lang="en-US" sz="2400" dirty="0"/>
              <a:t> ta </a:t>
            </a:r>
            <a:r>
              <a:rPr lang="en-US" sz="2400" dirty="0" err="1"/>
              <a:t>có</a:t>
            </a:r>
            <a:r>
              <a:rPr lang="en-US" sz="2400" dirty="0"/>
              <a:t> </a:t>
            </a:r>
            <a:r>
              <a:rPr lang="en-US" sz="2400" dirty="0" err="1"/>
              <a:t>thể</a:t>
            </a:r>
            <a:r>
              <a:rPr lang="en-US" sz="2400" dirty="0"/>
              <a:t>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thuộc</a:t>
            </a:r>
            <a:r>
              <a:rPr lang="en-US" sz="2400" dirty="0"/>
              <a:t> </a:t>
            </a:r>
            <a:r>
              <a:rPr lang="en-US" sz="2400" dirty="0" err="1"/>
              <a:t>tính</a:t>
            </a:r>
            <a:r>
              <a:rPr lang="en-US" sz="2400" dirty="0"/>
              <a:t> </a:t>
            </a:r>
            <a:r>
              <a:rPr lang="en-US" sz="2400" dirty="0" err="1"/>
              <a:t>thống</a:t>
            </a:r>
            <a:r>
              <a:rPr lang="en-US" sz="2400" dirty="0"/>
              <a:t> </a:t>
            </a:r>
            <a:r>
              <a:rPr lang="en-US" sz="2400" dirty="0" err="1"/>
              <a:t>kê</a:t>
            </a:r>
            <a:r>
              <a:rPr lang="en-US" sz="2400" dirty="0"/>
              <a:t> </a:t>
            </a:r>
            <a:r>
              <a:rPr lang="en-US" sz="2400" dirty="0" err="1"/>
              <a:t>của</a:t>
            </a:r>
            <a:r>
              <a:rPr lang="en-US" sz="2400" dirty="0"/>
              <a:t> </a:t>
            </a:r>
            <a:r>
              <a:rPr lang="en-US" sz="2400" dirty="0" err="1"/>
              <a:t>các</a:t>
            </a:r>
            <a:r>
              <a:rPr lang="en-US" sz="2400" dirty="0"/>
              <a:t> </a:t>
            </a:r>
            <a:r>
              <a:rPr lang="en-US" sz="2400" dirty="0" err="1"/>
              <a:t>mẫu</a:t>
            </a:r>
            <a:r>
              <a:rPr lang="en-US" sz="2400" dirty="0"/>
              <a:t> </a:t>
            </a:r>
            <a:r>
              <a:rPr lang="en-US" sz="2400" dirty="0" err="1"/>
              <a:t>theo</a:t>
            </a:r>
            <a:r>
              <a:rPr lang="en-US" sz="2400" dirty="0"/>
              <a:t> </a:t>
            </a:r>
            <a:r>
              <a:rPr lang="en-US" sz="2400" dirty="0" err="1"/>
              <a:t>trình</a:t>
            </a:r>
            <a:r>
              <a:rPr lang="en-US" sz="2400" dirty="0"/>
              <a:t> </a:t>
            </a:r>
            <a:r>
              <a:rPr lang="en-US" sz="2400" dirty="0" err="1"/>
              <a:t>tự</a:t>
            </a:r>
            <a:r>
              <a:rPr lang="en-US" sz="2400" dirty="0"/>
              <a:t> </a:t>
            </a:r>
            <a:r>
              <a:rPr lang="en-US" sz="2400" dirty="0" err="1"/>
              <a:t>thời</a:t>
            </a:r>
            <a:r>
              <a:rPr lang="en-US" sz="2400" dirty="0"/>
              <a:t> </a:t>
            </a:r>
            <a:r>
              <a:rPr lang="en-US" sz="2400" dirty="0" err="1"/>
              <a:t>gian</a:t>
            </a:r>
            <a:r>
              <a:rPr lang="en-US" sz="2400" dirty="0"/>
              <a:t> </a:t>
            </a:r>
            <a:r>
              <a:rPr lang="en-US" sz="2400" dirty="0" err="1"/>
              <a:t>để</a:t>
            </a:r>
            <a:r>
              <a:rPr lang="en-US" sz="2400" dirty="0"/>
              <a:t> </a:t>
            </a:r>
            <a:r>
              <a:rPr lang="en-US" sz="2400" dirty="0" err="1"/>
              <a:t>phát</a:t>
            </a:r>
            <a:r>
              <a:rPr lang="en-US" sz="2400" dirty="0"/>
              <a:t> </a:t>
            </a:r>
            <a:r>
              <a:rPr lang="en-US" sz="2400" dirty="0" err="1"/>
              <a:t>hiện</a:t>
            </a:r>
            <a:r>
              <a:rPr lang="en-US" sz="2400" dirty="0"/>
              <a:t> </a:t>
            </a:r>
            <a:r>
              <a:rPr lang="en-US" sz="2400" dirty="0" err="1"/>
              <a:t>tấn</a:t>
            </a:r>
            <a:r>
              <a:rPr lang="en-US" sz="2400" dirty="0"/>
              <a:t> </a:t>
            </a:r>
            <a:r>
              <a:rPr lang="en-US" sz="2400" dirty="0" err="1"/>
              <a:t>công</a:t>
            </a:r>
            <a:r>
              <a:rPr lang="en-US" sz="2400" dirty="0"/>
              <a:t> </a:t>
            </a:r>
            <a:r>
              <a:rPr lang="en-US" sz="2400" dirty="0" err="1"/>
              <a:t>lũ</a:t>
            </a:r>
            <a:r>
              <a:rPr lang="en-US" sz="2400" dirty="0"/>
              <a:t> </a:t>
            </a:r>
            <a:r>
              <a:rPr lang="en-US" sz="2400" dirty="0" err="1"/>
              <a:t>lụt</a:t>
            </a:r>
            <a:endParaRPr lang="en-US" sz="2400" dirty="0"/>
          </a:p>
          <a:p>
            <a:pPr marL="0" lvl="0" indent="0" algn="l"/>
            <a:endParaRPr sz="2400" dirty="0"/>
          </a:p>
        </p:txBody>
      </p:sp>
    </p:spTree>
    <p:extLst>
      <p:ext uri="{BB962C8B-B14F-4D97-AF65-F5344CB8AC3E}">
        <p14:creationId xmlns:p14="http://schemas.microsoft.com/office/powerpoint/2010/main" val="2585145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THUẬT TOÁN PH</a:t>
            </a:r>
            <a:r>
              <a:rPr lang="vi-VN"/>
              <a:t>Ư</a:t>
            </a:r>
            <a:r>
              <a:rPr lang="en-US"/>
              <a:t>ƠNG PHÁP MA TRẬN HIỆP PH</a:t>
            </a:r>
            <a:r>
              <a:rPr lang="vi-VN"/>
              <a:t>Ư</a:t>
            </a:r>
            <a:r>
              <a:rPr lang="en-US"/>
              <a:t>ƠNG SAI</a:t>
            </a:r>
            <a:endParaRPr/>
          </a:p>
        </p:txBody>
      </p:sp>
      <p:sp>
        <p:nvSpPr>
          <p:cNvPr id="322" name="Google Shape;322;p40"/>
          <p:cNvSpPr txBox="1">
            <a:spLocks noGrp="1"/>
          </p:cNvSpPr>
          <p:nvPr>
            <p:ph type="subTitle" idx="1"/>
          </p:nvPr>
        </p:nvSpPr>
        <p:spPr>
          <a:xfrm>
            <a:off x="1171136" y="1179474"/>
            <a:ext cx="6801728" cy="3561338"/>
          </a:xfrm>
          <a:prstGeom prst="rect">
            <a:avLst/>
          </a:prstGeom>
        </p:spPr>
        <p:txBody>
          <a:bodyPr spcFirstLastPara="1" wrap="square" lIns="91425" tIns="91425" rIns="91425" bIns="91425" anchor="t" anchorCtr="0">
            <a:noAutofit/>
          </a:bodyPr>
          <a:lstStyle/>
          <a:p>
            <a:pPr marL="0" lvl="0" indent="0" algn="just"/>
            <a:r>
              <a:rPr lang="en-US" sz="2400" dirty="0" err="1"/>
              <a:t>Ph</a:t>
            </a:r>
            <a:r>
              <a:rPr lang="vi-VN" sz="2400" dirty="0"/>
              <a:t>ư</a:t>
            </a:r>
            <a:r>
              <a:rPr lang="en-US" sz="2400" dirty="0" err="1"/>
              <a:t>ơng</a:t>
            </a:r>
            <a:r>
              <a:rPr lang="en-US" sz="2400" dirty="0"/>
              <a:t> </a:t>
            </a:r>
            <a:r>
              <a:rPr lang="en-US" sz="2400" dirty="0" err="1"/>
              <a:t>thức</a:t>
            </a:r>
            <a:r>
              <a:rPr lang="en-US" sz="2400" dirty="0"/>
              <a:t> </a:t>
            </a:r>
            <a:r>
              <a:rPr lang="en-US" sz="2400" dirty="0" err="1"/>
              <a:t>thống</a:t>
            </a:r>
            <a:r>
              <a:rPr lang="en-US" sz="2400" dirty="0"/>
              <a:t> </a:t>
            </a:r>
            <a:r>
              <a:rPr lang="en-US" sz="2400" dirty="0" err="1"/>
              <a:t>kê</a:t>
            </a:r>
            <a:r>
              <a:rPr lang="en-US" sz="2400" dirty="0"/>
              <a:t> đ</a:t>
            </a:r>
            <a:r>
              <a:rPr lang="vi-VN" sz="2400" dirty="0"/>
              <a:t>ư</a:t>
            </a:r>
            <a:r>
              <a:rPr lang="en-US" sz="2400" dirty="0" err="1"/>
              <a:t>ợc</a:t>
            </a:r>
            <a:r>
              <a:rPr lang="en-US" sz="2400" dirty="0"/>
              <a:t> </a:t>
            </a:r>
            <a:r>
              <a:rPr lang="en-US" sz="2400" dirty="0" err="1"/>
              <a:t>sử</a:t>
            </a:r>
            <a:r>
              <a:rPr lang="en-US" sz="2400" dirty="0"/>
              <a:t> </a:t>
            </a:r>
            <a:r>
              <a:rPr lang="en-US" sz="2400" dirty="0" err="1"/>
              <a:t>dụng</a:t>
            </a:r>
            <a:r>
              <a:rPr lang="en-US" sz="2400" dirty="0"/>
              <a:t> </a:t>
            </a:r>
            <a:r>
              <a:rPr lang="en-US" sz="2400" dirty="0" err="1"/>
              <a:t>trong</a:t>
            </a:r>
            <a:r>
              <a:rPr lang="en-US" sz="2400" dirty="0"/>
              <a:t> </a:t>
            </a:r>
            <a:r>
              <a:rPr lang="en-US" sz="2400" dirty="0" err="1"/>
              <a:t>phân</a:t>
            </a:r>
            <a:r>
              <a:rPr lang="en-US" sz="2400" dirty="0"/>
              <a:t> </a:t>
            </a:r>
            <a:r>
              <a:rPr lang="en-US" sz="2400" dirty="0" err="1"/>
              <a:t>tích</a:t>
            </a:r>
            <a:r>
              <a:rPr lang="en-US" sz="2400" dirty="0"/>
              <a:t> </a:t>
            </a:r>
            <a:r>
              <a:rPr lang="en-US" sz="2400" dirty="0" err="1"/>
              <a:t>hành</a:t>
            </a:r>
            <a:r>
              <a:rPr lang="en-US" sz="2400" dirty="0"/>
              <a:t> vi l</a:t>
            </a:r>
            <a:r>
              <a:rPr lang="vi-VN" sz="2400" dirty="0"/>
              <a:t>ư</a:t>
            </a:r>
            <a:r>
              <a:rPr lang="en-US" sz="2400" dirty="0"/>
              <a:t>u l</a:t>
            </a:r>
            <a:r>
              <a:rPr lang="vi-VN" sz="2400" dirty="0"/>
              <a:t>ư</a:t>
            </a:r>
            <a:r>
              <a:rPr lang="en-US" sz="2400" dirty="0" err="1"/>
              <a:t>ợng</a:t>
            </a:r>
            <a:r>
              <a:rPr lang="en-US" sz="2400" dirty="0"/>
              <a:t> </a:t>
            </a:r>
            <a:r>
              <a:rPr lang="en-US" sz="2400" dirty="0" err="1"/>
              <a:t>mạng</a:t>
            </a:r>
            <a:r>
              <a:rPr lang="en-US" sz="2400" dirty="0"/>
              <a:t> </a:t>
            </a:r>
            <a:r>
              <a:rPr lang="en-US" sz="2400" dirty="0" err="1"/>
              <a:t>với</a:t>
            </a:r>
            <a:r>
              <a:rPr lang="en-US" sz="2400" dirty="0"/>
              <a:t> </a:t>
            </a:r>
            <a:r>
              <a:rPr lang="en-US" sz="2400" dirty="0" err="1"/>
              <a:t>các</a:t>
            </a:r>
            <a:r>
              <a:rPr lang="en-US" sz="2400" dirty="0"/>
              <a:t> </a:t>
            </a:r>
            <a:r>
              <a:rPr lang="en-US" sz="2400" dirty="0" err="1"/>
              <a:t>đặc</a:t>
            </a:r>
            <a:r>
              <a:rPr lang="en-US" sz="2400" dirty="0"/>
              <a:t> </a:t>
            </a:r>
            <a:r>
              <a:rPr lang="en-US" sz="2400" dirty="0" err="1"/>
              <a:t>trưng</a:t>
            </a:r>
            <a:r>
              <a:rPr lang="en-US" sz="2400" dirty="0"/>
              <a:t> đ</a:t>
            </a:r>
            <a:r>
              <a:rPr lang="vi-VN" sz="2400" dirty="0"/>
              <a:t>ư</a:t>
            </a:r>
            <a:r>
              <a:rPr lang="en-US" sz="2400" dirty="0" err="1"/>
              <a:t>ợc</a:t>
            </a:r>
            <a:r>
              <a:rPr lang="en-US" sz="2400" dirty="0"/>
              <a:t> </a:t>
            </a:r>
            <a:r>
              <a:rPr lang="en-US" sz="2400" dirty="0" err="1"/>
              <a:t>lựa</a:t>
            </a:r>
            <a:r>
              <a:rPr lang="en-US" sz="2400" dirty="0"/>
              <a:t> </a:t>
            </a:r>
            <a:r>
              <a:rPr lang="en-US" sz="2400" dirty="0" err="1"/>
              <a:t>chọn</a:t>
            </a:r>
            <a:r>
              <a:rPr lang="en-US" sz="2400" dirty="0"/>
              <a:t> </a:t>
            </a:r>
            <a:r>
              <a:rPr lang="en-US" sz="2400" dirty="0" err="1"/>
              <a:t>nh</a:t>
            </a:r>
            <a:r>
              <a:rPr lang="vi-VN" sz="2400" dirty="0"/>
              <a:t>ư</a:t>
            </a:r>
            <a:r>
              <a:rPr lang="en-US" sz="2400" dirty="0"/>
              <a:t>:</a:t>
            </a:r>
          </a:p>
          <a:p>
            <a:pPr marL="0" lvl="0" indent="0" algn="l"/>
            <a:r>
              <a:rPr lang="en-US" sz="2400" dirty="0"/>
              <a:t>	</a:t>
            </a:r>
            <a:r>
              <a:rPr lang="en-US" sz="2400" dirty="0" err="1"/>
              <a:t>cờ</a:t>
            </a:r>
            <a:r>
              <a:rPr lang="en-US" sz="2400" dirty="0"/>
              <a:t> TCP FUN, RST, FIN </a:t>
            </a:r>
            <a:r>
              <a:rPr lang="en-US" sz="2400" dirty="0" err="1"/>
              <a:t>và</a:t>
            </a:r>
            <a:r>
              <a:rPr lang="en-US" sz="2400" dirty="0"/>
              <a:t> TCO retries flag</a:t>
            </a:r>
            <a:endParaRPr sz="2400" dirty="0"/>
          </a:p>
        </p:txBody>
      </p:sp>
    </p:spTree>
    <p:extLst>
      <p:ext uri="{BB962C8B-B14F-4D97-AF65-F5344CB8AC3E}">
        <p14:creationId xmlns:p14="http://schemas.microsoft.com/office/powerpoint/2010/main" val="1151202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1"/>
          <p:cNvSpPr/>
          <p:nvPr/>
        </p:nvSpPr>
        <p:spPr>
          <a:xfrm rot="-5400000" flipH="1">
            <a:off x="5399608" y="1821475"/>
            <a:ext cx="1975500" cy="26289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1"/>
          <p:cNvCxnSpPr/>
          <p:nvPr/>
        </p:nvCxnSpPr>
        <p:spPr>
          <a:xfrm rot="10800000">
            <a:off x="6682358" y="2949500"/>
            <a:ext cx="2589600" cy="0"/>
          </a:xfrm>
          <a:prstGeom prst="straightConnector1">
            <a:avLst/>
          </a:prstGeom>
          <a:noFill/>
          <a:ln w="9525" cap="flat" cmpd="sng">
            <a:solidFill>
              <a:schemeClr val="dk1"/>
            </a:solidFill>
            <a:prstDash val="solid"/>
            <a:round/>
            <a:headEnd type="none" w="med" len="med"/>
            <a:tailEnd type="none" w="med" len="med"/>
          </a:ln>
        </p:spPr>
      </p:cxnSp>
      <p:sp>
        <p:nvSpPr>
          <p:cNvPr id="374" name="Google Shape;374;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375" name="Google Shape;375;p41"/>
          <p:cNvSpPr/>
          <p:nvPr/>
        </p:nvSpPr>
        <p:spPr>
          <a:xfrm rot="5400000">
            <a:off x="1759800" y="1039900"/>
            <a:ext cx="1975500" cy="26310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41"/>
          <p:cNvCxnSpPr/>
          <p:nvPr/>
        </p:nvCxnSpPr>
        <p:spPr>
          <a:xfrm rot="10800000">
            <a:off x="-21400" y="2148175"/>
            <a:ext cx="2441100" cy="0"/>
          </a:xfrm>
          <a:prstGeom prst="straightConnector1">
            <a:avLst/>
          </a:prstGeom>
          <a:noFill/>
          <a:ln w="9525" cap="flat" cmpd="sng">
            <a:solidFill>
              <a:schemeClr val="dk1"/>
            </a:solidFill>
            <a:prstDash val="solid"/>
            <a:round/>
            <a:headEnd type="none" w="med" len="med"/>
            <a:tailEnd type="none" w="med" len="med"/>
          </a:ln>
        </p:spPr>
      </p:cxnSp>
      <p:sp>
        <p:nvSpPr>
          <p:cNvPr id="377" name="Google Shape;377;p41"/>
          <p:cNvSpPr txBox="1">
            <a:spLocks noGrp="1"/>
          </p:cNvSpPr>
          <p:nvPr>
            <p:ph type="ctrTitle" idx="2"/>
          </p:nvPr>
        </p:nvSpPr>
        <p:spPr>
          <a:xfrm>
            <a:off x="1636442" y="1429376"/>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lt1"/>
                </a:solidFill>
              </a:rPr>
              <a:t>Đầu vào</a:t>
            </a:r>
            <a:endParaRPr>
              <a:solidFill>
                <a:schemeClr val="lt1"/>
              </a:solidFill>
            </a:endParaRPr>
          </a:p>
        </p:txBody>
      </p:sp>
      <p:sp>
        <p:nvSpPr>
          <p:cNvPr id="378" name="Google Shape;378;p41"/>
          <p:cNvSpPr txBox="1">
            <a:spLocks noGrp="1"/>
          </p:cNvSpPr>
          <p:nvPr>
            <p:ph type="subTitle" idx="1"/>
          </p:nvPr>
        </p:nvSpPr>
        <p:spPr>
          <a:xfrm>
            <a:off x="1612175" y="1995274"/>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Bản ghi l</a:t>
            </a:r>
            <a:r>
              <a:rPr lang="vi-VN">
                <a:solidFill>
                  <a:schemeClr val="lt1"/>
                </a:solidFill>
              </a:rPr>
              <a:t>ư</a:t>
            </a:r>
            <a:r>
              <a:rPr lang="en-US">
                <a:solidFill>
                  <a:schemeClr val="lt1"/>
                </a:solidFill>
              </a:rPr>
              <a:t>u l</a:t>
            </a:r>
            <a:r>
              <a:rPr lang="vi-VN">
                <a:solidFill>
                  <a:schemeClr val="lt1"/>
                </a:solidFill>
              </a:rPr>
              <a:t>ư</a:t>
            </a:r>
            <a:r>
              <a:rPr lang="en-US">
                <a:solidFill>
                  <a:schemeClr val="lt1"/>
                </a:solidFill>
              </a:rPr>
              <a:t>ợng mạng</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379" name="Google Shape;379;p41"/>
          <p:cNvSpPr txBox="1">
            <a:spLocks noGrp="1"/>
          </p:cNvSpPr>
          <p:nvPr>
            <p:ph type="ctrTitle" idx="3"/>
          </p:nvPr>
        </p:nvSpPr>
        <p:spPr>
          <a:xfrm>
            <a:off x="5445358" y="2162310"/>
            <a:ext cx="17805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Đ</a:t>
            </a:r>
            <a:r>
              <a:rPr lang="en-US">
                <a:solidFill>
                  <a:schemeClr val="lt1"/>
                </a:solidFill>
              </a:rPr>
              <a:t>ầu ra</a:t>
            </a:r>
            <a:endParaRPr>
              <a:solidFill>
                <a:schemeClr val="lt1"/>
              </a:solidFill>
            </a:endParaRPr>
          </a:p>
        </p:txBody>
      </p:sp>
      <p:sp>
        <p:nvSpPr>
          <p:cNvPr id="380" name="Google Shape;380;p41"/>
          <p:cNvSpPr txBox="1">
            <a:spLocks noGrp="1"/>
          </p:cNvSpPr>
          <p:nvPr>
            <p:ph type="subTitle" idx="4"/>
          </p:nvPr>
        </p:nvSpPr>
        <p:spPr>
          <a:xfrm>
            <a:off x="5250933" y="2589810"/>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lt1"/>
                </a:solidFill>
              </a:rPr>
              <a:t>Khẳng định có cuộc tấn công DoS xảy ra hay không theo các giá trị của ma trận nhị phân</a:t>
            </a:r>
            <a:endParaRPr>
              <a:solidFill>
                <a:schemeClr val="lt1"/>
              </a:solidFill>
            </a:endParaRPr>
          </a:p>
          <a:p>
            <a:pPr marL="0" lvl="0" indent="0" algn="r" rtl="0">
              <a:spcBef>
                <a:spcPts val="0"/>
              </a:spcBef>
              <a:spcAft>
                <a:spcPts val="0"/>
              </a:spcAft>
              <a:buNone/>
            </a:pPr>
            <a:endParaRPr>
              <a:solidFill>
                <a:schemeClr val="lt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49" y="1296600"/>
            <a:ext cx="6954759" cy="2665800"/>
          </a:xfrm>
          <a:prstGeom prst="rect">
            <a:avLst/>
          </a:prstGeom>
        </p:spPr>
        <p:txBody>
          <a:bodyPr spcFirstLastPara="1" wrap="square" lIns="91425" tIns="91425" rIns="91425" bIns="91425" anchor="t" anchorCtr="0">
            <a:noAutofit/>
          </a:bodyPr>
          <a:lstStyle/>
          <a:p>
            <a:pPr marL="152400" lvl="0" indent="0" algn="just" rtl="0">
              <a:spcBef>
                <a:spcPts val="0"/>
              </a:spcBef>
              <a:spcAft>
                <a:spcPts val="0"/>
              </a:spcAft>
              <a:buClr>
                <a:schemeClr val="dk1"/>
              </a:buClr>
              <a:buSzPts val="1200"/>
              <a:buNone/>
            </a:pPr>
            <a:r>
              <a:rPr lang="en-US" sz="2800" dirty="0" smtClean="0">
                <a:solidFill>
                  <a:schemeClr val="dk1"/>
                </a:solidFill>
              </a:rPr>
              <a:t>1. </a:t>
            </a:r>
            <a:r>
              <a:rPr lang="en-US" sz="2800" dirty="0" err="1" smtClean="0">
                <a:solidFill>
                  <a:schemeClr val="dk1"/>
                </a:solidFill>
              </a:rPr>
              <a:t>Điện</a:t>
            </a:r>
            <a:r>
              <a:rPr lang="en-US" sz="2800" dirty="0" smtClean="0">
                <a:solidFill>
                  <a:schemeClr val="dk1"/>
                </a:solidFill>
              </a:rPr>
              <a:t> </a:t>
            </a:r>
            <a:r>
              <a:rPr lang="en-US" sz="2800" dirty="0" err="1">
                <a:solidFill>
                  <a:schemeClr val="dk1"/>
                </a:solidFill>
              </a:rPr>
              <a:t>toán</a:t>
            </a:r>
            <a:r>
              <a:rPr lang="en-US" sz="2800" dirty="0">
                <a:solidFill>
                  <a:schemeClr val="dk1"/>
                </a:solidFill>
              </a:rPr>
              <a:t> </a:t>
            </a:r>
            <a:r>
              <a:rPr lang="en-US" sz="2800" dirty="0" err="1">
                <a:solidFill>
                  <a:schemeClr val="dk1"/>
                </a:solidFill>
              </a:rPr>
              <a:t>đám</a:t>
            </a:r>
            <a:r>
              <a:rPr lang="en-US" sz="2800" dirty="0">
                <a:solidFill>
                  <a:schemeClr val="dk1"/>
                </a:solidFill>
              </a:rPr>
              <a:t> </a:t>
            </a:r>
            <a:r>
              <a:rPr lang="en-US" sz="2800" dirty="0" err="1">
                <a:solidFill>
                  <a:schemeClr val="dk1"/>
                </a:solidFill>
              </a:rPr>
              <a:t>mây</a:t>
            </a:r>
            <a:r>
              <a:rPr lang="en-US" sz="2800" dirty="0">
                <a:solidFill>
                  <a:schemeClr val="dk1"/>
                </a:solidFill>
              </a:rPr>
              <a:t> </a:t>
            </a:r>
            <a:r>
              <a:rPr lang="en-US" sz="2800" dirty="0" err="1">
                <a:solidFill>
                  <a:schemeClr val="dk1"/>
                </a:solidFill>
              </a:rPr>
              <a:t>và</a:t>
            </a:r>
            <a:r>
              <a:rPr lang="en-US" sz="2800" dirty="0">
                <a:solidFill>
                  <a:schemeClr val="dk1"/>
                </a:solidFill>
              </a:rPr>
              <a:t> </a:t>
            </a:r>
            <a:r>
              <a:rPr lang="en-US" sz="2800" dirty="0" err="1">
                <a:solidFill>
                  <a:schemeClr val="dk1"/>
                </a:solidFill>
              </a:rPr>
              <a:t>các</a:t>
            </a:r>
            <a:r>
              <a:rPr lang="en-US" sz="2800" dirty="0">
                <a:solidFill>
                  <a:schemeClr val="dk1"/>
                </a:solidFill>
              </a:rPr>
              <a:t> </a:t>
            </a:r>
            <a:r>
              <a:rPr lang="en-US" sz="2800" dirty="0" err="1">
                <a:solidFill>
                  <a:schemeClr val="dk1"/>
                </a:solidFill>
              </a:rPr>
              <a:t>mô</a:t>
            </a:r>
            <a:r>
              <a:rPr lang="en-US" sz="2800" dirty="0">
                <a:solidFill>
                  <a:schemeClr val="dk1"/>
                </a:solidFill>
              </a:rPr>
              <a:t> </a:t>
            </a:r>
            <a:r>
              <a:rPr lang="en-US" sz="2800" dirty="0" err="1">
                <a:solidFill>
                  <a:schemeClr val="dk1"/>
                </a:solidFill>
              </a:rPr>
              <a:t>hình</a:t>
            </a:r>
            <a:r>
              <a:rPr lang="en-US" sz="2800" dirty="0">
                <a:solidFill>
                  <a:schemeClr val="dk1"/>
                </a:solidFill>
              </a:rPr>
              <a:t> </a:t>
            </a:r>
            <a:r>
              <a:rPr lang="en-US" sz="2800" dirty="0" err="1">
                <a:solidFill>
                  <a:schemeClr val="dk1"/>
                </a:solidFill>
              </a:rPr>
              <a:t>dịch</a:t>
            </a:r>
            <a:r>
              <a:rPr lang="en-US" sz="2800" dirty="0">
                <a:solidFill>
                  <a:schemeClr val="dk1"/>
                </a:solidFill>
              </a:rPr>
              <a:t> </a:t>
            </a:r>
            <a:r>
              <a:rPr lang="en-US" sz="2800" dirty="0" err="1">
                <a:solidFill>
                  <a:schemeClr val="dk1"/>
                </a:solidFill>
              </a:rPr>
              <a:t>vụ</a:t>
            </a:r>
            <a:endParaRPr lang="en-US" sz="2800" dirty="0">
              <a:solidFill>
                <a:schemeClr val="dk1"/>
              </a:solidFill>
            </a:endParaRPr>
          </a:p>
          <a:p>
            <a:pPr marL="152400" lvl="0" indent="0" algn="just" rtl="0">
              <a:spcBef>
                <a:spcPts val="0"/>
              </a:spcBef>
              <a:spcAft>
                <a:spcPts val="0"/>
              </a:spcAft>
              <a:buClr>
                <a:schemeClr val="dk1"/>
              </a:buClr>
              <a:buSzPts val="1200"/>
              <a:buNone/>
            </a:pPr>
            <a:r>
              <a:rPr lang="en-US" sz="2800" dirty="0" smtClean="0">
                <a:solidFill>
                  <a:schemeClr val="dk1"/>
                </a:solidFill>
              </a:rPr>
              <a:t>2. </a:t>
            </a:r>
            <a:r>
              <a:rPr lang="en-US" sz="2800" dirty="0" err="1" smtClean="0">
                <a:solidFill>
                  <a:schemeClr val="dk1"/>
                </a:solidFill>
              </a:rPr>
              <a:t>Tấn</a:t>
            </a:r>
            <a:r>
              <a:rPr lang="en-US" sz="2800" dirty="0" smtClean="0">
                <a:solidFill>
                  <a:schemeClr val="dk1"/>
                </a:solidFill>
              </a:rPr>
              <a:t> </a:t>
            </a:r>
            <a:r>
              <a:rPr lang="en-US" sz="2800" dirty="0" err="1">
                <a:solidFill>
                  <a:schemeClr val="dk1"/>
                </a:solidFill>
              </a:rPr>
              <a:t>công</a:t>
            </a:r>
            <a:r>
              <a:rPr lang="en-US" sz="2800" dirty="0">
                <a:solidFill>
                  <a:schemeClr val="dk1"/>
                </a:solidFill>
              </a:rPr>
              <a:t> </a:t>
            </a:r>
            <a:r>
              <a:rPr lang="en-US" sz="2800" dirty="0" err="1">
                <a:solidFill>
                  <a:schemeClr val="dk1"/>
                </a:solidFill>
              </a:rPr>
              <a:t>DoS</a:t>
            </a:r>
            <a:endParaRPr lang="en-US" sz="2800" dirty="0">
              <a:solidFill>
                <a:schemeClr val="dk1"/>
              </a:solidFill>
            </a:endParaRPr>
          </a:p>
          <a:p>
            <a:pPr marL="152400" lvl="0" indent="0" algn="just" rtl="0">
              <a:spcBef>
                <a:spcPts val="0"/>
              </a:spcBef>
              <a:spcAft>
                <a:spcPts val="0"/>
              </a:spcAft>
              <a:buClr>
                <a:schemeClr val="dk1"/>
              </a:buClr>
              <a:buSzPts val="1200"/>
              <a:buNone/>
            </a:pPr>
            <a:r>
              <a:rPr lang="en-US" sz="2800" dirty="0" smtClean="0">
                <a:solidFill>
                  <a:schemeClr val="dk1"/>
                </a:solidFill>
              </a:rPr>
              <a:t>3. </a:t>
            </a:r>
            <a:r>
              <a:rPr lang="en-US" sz="2800" dirty="0" err="1" smtClean="0">
                <a:solidFill>
                  <a:schemeClr val="dk1"/>
                </a:solidFill>
              </a:rPr>
              <a:t>Phát</a:t>
            </a:r>
            <a:r>
              <a:rPr lang="en-US" sz="2800" dirty="0" smtClean="0">
                <a:solidFill>
                  <a:schemeClr val="dk1"/>
                </a:solidFill>
              </a:rPr>
              <a:t> </a:t>
            </a:r>
            <a:r>
              <a:rPr lang="en-US" sz="2800" dirty="0" err="1" smtClean="0">
                <a:solidFill>
                  <a:schemeClr val="dk1"/>
                </a:solidFill>
              </a:rPr>
              <a:t>hiện</a:t>
            </a:r>
            <a:r>
              <a:rPr lang="en-US" sz="2800" dirty="0" smtClean="0">
                <a:solidFill>
                  <a:schemeClr val="dk1"/>
                </a:solidFill>
              </a:rPr>
              <a:t> </a:t>
            </a:r>
            <a:r>
              <a:rPr lang="en-US" sz="2800" dirty="0" err="1" smtClean="0">
                <a:solidFill>
                  <a:schemeClr val="dk1"/>
                </a:solidFill>
              </a:rPr>
              <a:t>tấn</a:t>
            </a:r>
            <a:r>
              <a:rPr lang="en-US" sz="2800" dirty="0" smtClean="0">
                <a:solidFill>
                  <a:schemeClr val="dk1"/>
                </a:solidFill>
              </a:rPr>
              <a:t> </a:t>
            </a:r>
            <a:r>
              <a:rPr lang="en-US" sz="2800" dirty="0" err="1" smtClean="0">
                <a:solidFill>
                  <a:schemeClr val="dk1"/>
                </a:solidFill>
              </a:rPr>
              <a:t>công</a:t>
            </a:r>
            <a:r>
              <a:rPr lang="en-US" sz="2800" dirty="0" smtClean="0">
                <a:solidFill>
                  <a:schemeClr val="dk1"/>
                </a:solidFill>
              </a:rPr>
              <a:t> </a:t>
            </a:r>
            <a:r>
              <a:rPr lang="en-US" sz="2800" dirty="0" err="1" smtClean="0">
                <a:solidFill>
                  <a:schemeClr val="dk1"/>
                </a:solidFill>
              </a:rPr>
              <a:t>DoS</a:t>
            </a:r>
            <a:r>
              <a:rPr lang="en-US" sz="2800" dirty="0" smtClean="0">
                <a:solidFill>
                  <a:schemeClr val="dk1"/>
                </a:solidFill>
              </a:rPr>
              <a:t> </a:t>
            </a:r>
            <a:r>
              <a:rPr lang="en-US" sz="2800" dirty="0" err="1" smtClean="0">
                <a:solidFill>
                  <a:schemeClr val="dk1"/>
                </a:solidFill>
              </a:rPr>
              <a:t>bằng</a:t>
            </a:r>
            <a:r>
              <a:rPr lang="en-US" sz="2800" dirty="0" smtClean="0">
                <a:solidFill>
                  <a:schemeClr val="dk1"/>
                </a:solidFill>
              </a:rPr>
              <a:t> </a:t>
            </a:r>
            <a:r>
              <a:rPr lang="en-US" sz="2800" dirty="0" err="1" smtClean="0">
                <a:solidFill>
                  <a:schemeClr val="dk1"/>
                </a:solidFill>
              </a:rPr>
              <a:t>ph</a:t>
            </a:r>
            <a:r>
              <a:rPr lang="vi-VN" sz="2800" dirty="0" smtClean="0">
                <a:solidFill>
                  <a:schemeClr val="dk1"/>
                </a:solidFill>
              </a:rPr>
              <a:t>ư</a:t>
            </a:r>
            <a:r>
              <a:rPr lang="en-US" sz="2800" dirty="0" err="1" smtClean="0">
                <a:solidFill>
                  <a:schemeClr val="dk1"/>
                </a:solidFill>
              </a:rPr>
              <a:t>ơng</a:t>
            </a:r>
            <a:r>
              <a:rPr lang="en-US" sz="2800" dirty="0" smtClean="0">
                <a:solidFill>
                  <a:schemeClr val="dk1"/>
                </a:solidFill>
              </a:rPr>
              <a:t> </a:t>
            </a:r>
            <a:r>
              <a:rPr lang="en-US" sz="2800" dirty="0" err="1" smtClean="0">
                <a:solidFill>
                  <a:schemeClr val="dk1"/>
                </a:solidFill>
              </a:rPr>
              <a:t>pháp</a:t>
            </a:r>
            <a:r>
              <a:rPr lang="en-US" sz="2800" dirty="0" smtClean="0">
                <a:solidFill>
                  <a:schemeClr val="dk1"/>
                </a:solidFill>
              </a:rPr>
              <a:t> ma </a:t>
            </a:r>
            <a:r>
              <a:rPr lang="en-US" sz="2800" dirty="0" err="1" smtClean="0">
                <a:solidFill>
                  <a:schemeClr val="dk1"/>
                </a:solidFill>
              </a:rPr>
              <a:t>trận</a:t>
            </a:r>
            <a:r>
              <a:rPr lang="en-US" sz="2800" dirty="0" smtClean="0">
                <a:solidFill>
                  <a:schemeClr val="dk1"/>
                </a:solidFill>
              </a:rPr>
              <a:t> </a:t>
            </a:r>
            <a:r>
              <a:rPr lang="en-US" sz="2800" dirty="0" err="1" smtClean="0">
                <a:solidFill>
                  <a:schemeClr val="dk1"/>
                </a:solidFill>
              </a:rPr>
              <a:t>hiệp</a:t>
            </a:r>
            <a:r>
              <a:rPr lang="en-US" sz="2800" dirty="0" smtClean="0">
                <a:solidFill>
                  <a:schemeClr val="dk1"/>
                </a:solidFill>
              </a:rPr>
              <a:t> </a:t>
            </a:r>
            <a:r>
              <a:rPr lang="en-US" sz="2800" dirty="0" err="1" smtClean="0">
                <a:solidFill>
                  <a:schemeClr val="dk1"/>
                </a:solidFill>
              </a:rPr>
              <a:t>ph</a:t>
            </a:r>
            <a:r>
              <a:rPr lang="vi-VN" sz="2800" dirty="0" smtClean="0">
                <a:solidFill>
                  <a:schemeClr val="dk1"/>
                </a:solidFill>
              </a:rPr>
              <a:t>ư</a:t>
            </a:r>
            <a:r>
              <a:rPr lang="en-US" sz="2800" dirty="0" err="1" smtClean="0">
                <a:solidFill>
                  <a:schemeClr val="dk1"/>
                </a:solidFill>
              </a:rPr>
              <a:t>ơng</a:t>
            </a:r>
            <a:r>
              <a:rPr lang="en-US" sz="2800" dirty="0" smtClean="0">
                <a:solidFill>
                  <a:schemeClr val="dk1"/>
                </a:solidFill>
              </a:rPr>
              <a:t> </a:t>
            </a:r>
            <a:r>
              <a:rPr lang="en-US" sz="2800" dirty="0" err="1" smtClean="0">
                <a:solidFill>
                  <a:schemeClr val="dk1"/>
                </a:solidFill>
              </a:rPr>
              <a:t>sai</a:t>
            </a:r>
            <a:r>
              <a:rPr lang="en-US" sz="2800" dirty="0" smtClean="0">
                <a:solidFill>
                  <a:schemeClr val="dk1"/>
                </a:solidFill>
              </a:rPr>
              <a:t> </a:t>
            </a:r>
            <a:r>
              <a:rPr lang="en-US" sz="2800" dirty="0" err="1" smtClean="0">
                <a:solidFill>
                  <a:schemeClr val="dk1"/>
                </a:solidFill>
              </a:rPr>
              <a:t>trên</a:t>
            </a:r>
            <a:r>
              <a:rPr lang="en-US" sz="2800" dirty="0" smtClean="0">
                <a:solidFill>
                  <a:schemeClr val="dk1"/>
                </a:solidFill>
              </a:rPr>
              <a:t> </a:t>
            </a:r>
            <a:r>
              <a:rPr lang="en-US" sz="2800" dirty="0" err="1" smtClean="0">
                <a:solidFill>
                  <a:schemeClr val="dk1"/>
                </a:solidFill>
              </a:rPr>
              <a:t>môi</a:t>
            </a:r>
            <a:r>
              <a:rPr lang="en-US" sz="2800" dirty="0" smtClean="0">
                <a:solidFill>
                  <a:schemeClr val="dk1"/>
                </a:solidFill>
              </a:rPr>
              <a:t> </a:t>
            </a:r>
            <a:r>
              <a:rPr lang="en-US" sz="2800" dirty="0" err="1" smtClean="0">
                <a:solidFill>
                  <a:schemeClr val="dk1"/>
                </a:solidFill>
              </a:rPr>
              <a:t>tr</a:t>
            </a:r>
            <a:r>
              <a:rPr lang="vi-VN" sz="2800" dirty="0" smtClean="0">
                <a:solidFill>
                  <a:schemeClr val="dk1"/>
                </a:solidFill>
              </a:rPr>
              <a:t>ư</a:t>
            </a:r>
            <a:r>
              <a:rPr lang="en-US" sz="2800" dirty="0" err="1" smtClean="0">
                <a:solidFill>
                  <a:schemeClr val="dk1"/>
                </a:solidFill>
              </a:rPr>
              <a:t>ờng</a:t>
            </a:r>
            <a:r>
              <a:rPr lang="en-US" sz="2800" dirty="0" smtClean="0">
                <a:solidFill>
                  <a:schemeClr val="dk1"/>
                </a:solidFill>
              </a:rPr>
              <a:t> </a:t>
            </a:r>
            <a:r>
              <a:rPr lang="en-US" sz="2800" dirty="0" err="1" smtClean="0">
                <a:solidFill>
                  <a:schemeClr val="dk1"/>
                </a:solidFill>
              </a:rPr>
              <a:t>điện</a:t>
            </a:r>
            <a:r>
              <a:rPr lang="en-US" sz="2800" dirty="0" smtClean="0">
                <a:solidFill>
                  <a:schemeClr val="dk1"/>
                </a:solidFill>
              </a:rPr>
              <a:t> </a:t>
            </a:r>
            <a:r>
              <a:rPr lang="en-US" sz="2800" dirty="0" err="1" smtClean="0">
                <a:solidFill>
                  <a:schemeClr val="dk1"/>
                </a:solidFill>
              </a:rPr>
              <a:t>toán</a:t>
            </a:r>
            <a:r>
              <a:rPr lang="en-US" sz="2800" dirty="0" smtClean="0">
                <a:solidFill>
                  <a:schemeClr val="dk1"/>
                </a:solidFill>
              </a:rPr>
              <a:t> </a:t>
            </a:r>
            <a:r>
              <a:rPr lang="en-US" sz="2800" dirty="0" err="1" smtClean="0">
                <a:solidFill>
                  <a:schemeClr val="dk1"/>
                </a:solidFill>
              </a:rPr>
              <a:t>đám</a:t>
            </a:r>
            <a:r>
              <a:rPr lang="en-US" sz="2800" dirty="0" smtClean="0">
                <a:solidFill>
                  <a:schemeClr val="dk1"/>
                </a:solidFill>
              </a:rPr>
              <a:t> </a:t>
            </a:r>
            <a:r>
              <a:rPr lang="en-US" sz="2800" dirty="0" err="1" smtClean="0">
                <a:solidFill>
                  <a:schemeClr val="dk1"/>
                </a:solidFill>
              </a:rPr>
              <a:t>mây</a:t>
            </a:r>
            <a:r>
              <a:rPr lang="en-US" sz="2800" dirty="0" smtClean="0">
                <a:solidFill>
                  <a:schemeClr val="dk1"/>
                </a:solidFill>
              </a:rPr>
              <a:t>.</a:t>
            </a:r>
            <a:endParaRPr sz="2800" dirty="0">
              <a:solidFill>
                <a:schemeClr val="dk1"/>
              </a:solidFill>
            </a:endParaRPr>
          </a:p>
          <a:p>
            <a:pPr marL="0" lvl="0" indent="0" algn="l" rtl="0">
              <a:spcBef>
                <a:spcPts val="1600"/>
              </a:spcBef>
              <a:spcAft>
                <a:spcPts val="1600"/>
              </a:spcAft>
              <a:buNone/>
            </a:pPr>
            <a:endParaRPr sz="2800" dirty="0"/>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0" y="23327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THUẬT TOÁN PH</a:t>
            </a:r>
            <a:r>
              <a:rPr lang="vi-VN" dirty="0"/>
              <a:t>Ư</a:t>
            </a:r>
            <a:r>
              <a:rPr lang="en-US" dirty="0"/>
              <a:t>ƠNG PHÁP MA TRẬN HIỆP PH</a:t>
            </a:r>
            <a:r>
              <a:rPr lang="vi-VN" dirty="0"/>
              <a:t>Ư</a:t>
            </a:r>
            <a:r>
              <a:rPr lang="en-US" dirty="0"/>
              <a:t>ƠNG SAI</a:t>
            </a:r>
            <a:endParaRPr dirty="0"/>
          </a:p>
        </p:txBody>
      </p:sp>
      <p:sp>
        <p:nvSpPr>
          <p:cNvPr id="322" name="Google Shape;322;p40"/>
          <p:cNvSpPr txBox="1">
            <a:spLocks noGrp="1"/>
          </p:cNvSpPr>
          <p:nvPr>
            <p:ph type="subTitle" idx="1"/>
          </p:nvPr>
        </p:nvSpPr>
        <p:spPr>
          <a:xfrm>
            <a:off x="1171136" y="1179474"/>
            <a:ext cx="6801728" cy="3561338"/>
          </a:xfrm>
          <a:prstGeom prst="rect">
            <a:avLst/>
          </a:prstGeom>
        </p:spPr>
        <p:txBody>
          <a:bodyPr spcFirstLastPara="1" wrap="square" lIns="91425" tIns="91425" rIns="91425" bIns="91425" anchor="t" anchorCtr="0">
            <a:noAutofit/>
          </a:bodyPr>
          <a:lstStyle/>
          <a:p>
            <a:pPr marL="0" lvl="0" indent="0" algn="l"/>
            <a:r>
              <a:rPr lang="en-US" sz="2400" dirty="0" err="1"/>
              <a:t>Các</a:t>
            </a:r>
            <a:r>
              <a:rPr lang="en-US" sz="2400" dirty="0"/>
              <a:t> b</a:t>
            </a:r>
            <a:r>
              <a:rPr lang="vi-VN" sz="2400" dirty="0"/>
              <a:t>ư</a:t>
            </a:r>
            <a:r>
              <a:rPr lang="en-US" sz="2400" dirty="0" err="1"/>
              <a:t>ớc</a:t>
            </a:r>
            <a:r>
              <a:rPr lang="en-US" sz="2400" dirty="0"/>
              <a:t> </a:t>
            </a:r>
            <a:r>
              <a:rPr lang="en-US" sz="2400" dirty="0" err="1"/>
              <a:t>thực</a:t>
            </a:r>
            <a:r>
              <a:rPr lang="en-US" sz="2400" dirty="0"/>
              <a:t> </a:t>
            </a:r>
            <a:r>
              <a:rPr lang="en-US" sz="2400" dirty="0" err="1"/>
              <a:t>hiện</a:t>
            </a:r>
            <a:r>
              <a:rPr lang="en-US" sz="2400" dirty="0"/>
              <a:t>:</a:t>
            </a:r>
          </a:p>
          <a:p>
            <a:pPr marL="0" lvl="0" indent="0" algn="l"/>
            <a:r>
              <a:rPr lang="en-US" sz="2400" dirty="0"/>
              <a:t>- </a:t>
            </a:r>
            <a:r>
              <a:rPr lang="en-US" sz="2400" dirty="0" err="1"/>
              <a:t>Bản</a:t>
            </a:r>
            <a:r>
              <a:rPr lang="en-US" sz="2400" dirty="0"/>
              <a:t> </a:t>
            </a:r>
            <a:r>
              <a:rPr lang="en-US" sz="2400" dirty="0" err="1"/>
              <a:t>ghi</a:t>
            </a:r>
            <a:r>
              <a:rPr lang="en-US" sz="2400" dirty="0"/>
              <a:t> </a:t>
            </a:r>
            <a:r>
              <a:rPr lang="en-US" sz="2400" dirty="0" err="1"/>
              <a:t>các</a:t>
            </a:r>
            <a:r>
              <a:rPr lang="en-US" sz="2400" dirty="0"/>
              <a:t> </a:t>
            </a:r>
            <a:r>
              <a:rPr lang="en-US" sz="2400" dirty="0" err="1"/>
              <a:t>đặc</a:t>
            </a:r>
            <a:r>
              <a:rPr lang="en-US" sz="2400" dirty="0"/>
              <a:t> </a:t>
            </a:r>
            <a:r>
              <a:rPr lang="en-US" sz="2400" dirty="0" err="1"/>
              <a:t>tr</a:t>
            </a:r>
            <a:r>
              <a:rPr lang="vi-VN" sz="2400" dirty="0"/>
              <a:t>ư</a:t>
            </a:r>
            <a:r>
              <a:rPr lang="en-US" sz="2400" dirty="0"/>
              <a:t>ng </a:t>
            </a:r>
            <a:r>
              <a:rPr lang="en-US" sz="2400" dirty="0" err="1"/>
              <a:t>mạng</a:t>
            </a:r>
            <a:r>
              <a:rPr lang="en-US" sz="2400" dirty="0"/>
              <a:t> </a:t>
            </a:r>
            <a:r>
              <a:rPr lang="en-US" sz="2400" dirty="0" err="1"/>
              <a:t>nh</a:t>
            </a:r>
            <a:r>
              <a:rPr lang="vi-VN" sz="2400" dirty="0"/>
              <a:t>ư</a:t>
            </a:r>
            <a:r>
              <a:rPr lang="en-US" sz="2400" dirty="0"/>
              <a:t> </a:t>
            </a:r>
            <a:r>
              <a:rPr lang="en-US" sz="2400" dirty="0" err="1"/>
              <a:t>là</a:t>
            </a:r>
            <a:r>
              <a:rPr lang="en-US" sz="2400" dirty="0"/>
              <a:t> </a:t>
            </a:r>
            <a:r>
              <a:rPr lang="en-US" sz="2400" dirty="0" err="1"/>
              <a:t>các</a:t>
            </a:r>
            <a:r>
              <a:rPr lang="en-US" sz="2400" dirty="0"/>
              <a:t> </a:t>
            </a:r>
            <a:r>
              <a:rPr lang="en-US" sz="2400" dirty="0" err="1"/>
              <a:t>biến</a:t>
            </a:r>
            <a:r>
              <a:rPr lang="en-US" sz="2400" dirty="0"/>
              <a:t> </a:t>
            </a:r>
            <a:r>
              <a:rPr lang="en-US" sz="2400" dirty="0" err="1"/>
              <a:t>ngẫu</a:t>
            </a:r>
            <a:r>
              <a:rPr lang="en-US" sz="2400" dirty="0"/>
              <a:t> </a:t>
            </a:r>
            <a:r>
              <a:rPr lang="en-US" sz="2400" dirty="0" err="1"/>
              <a:t>nhiên</a:t>
            </a:r>
            <a:endParaRPr lang="en-US" sz="2400" dirty="0"/>
          </a:p>
          <a:p>
            <a:pPr marL="0" indent="0" algn="l"/>
            <a:r>
              <a:rPr lang="en-US" sz="2400" dirty="0"/>
              <a:t>- </a:t>
            </a:r>
            <a:r>
              <a:rPr lang="en-US" sz="2400" dirty="0" err="1"/>
              <a:t>Thuật</a:t>
            </a:r>
            <a:r>
              <a:rPr lang="en-US" sz="2400" dirty="0"/>
              <a:t> </a:t>
            </a:r>
            <a:r>
              <a:rPr lang="en-US" sz="2400" dirty="0" err="1"/>
              <a:t>toán</a:t>
            </a:r>
            <a:r>
              <a:rPr lang="en-US" sz="2400" dirty="0"/>
              <a:t> </a:t>
            </a:r>
            <a:r>
              <a:rPr lang="en-US" sz="2400" dirty="0" err="1"/>
              <a:t>sẽ</a:t>
            </a:r>
            <a:r>
              <a:rPr lang="en-US" sz="2400" dirty="0"/>
              <a:t> </a:t>
            </a:r>
            <a:r>
              <a:rPr lang="en-US" sz="2400" dirty="0" err="1"/>
              <a:t>tính</a:t>
            </a:r>
            <a:r>
              <a:rPr lang="en-US" sz="2400" dirty="0"/>
              <a:t> ma </a:t>
            </a:r>
            <a:r>
              <a:rPr lang="en-US" sz="2400" dirty="0" err="1"/>
              <a:t>trận</a:t>
            </a:r>
            <a:r>
              <a:rPr lang="en-US" sz="2400" dirty="0"/>
              <a:t> </a:t>
            </a:r>
            <a:r>
              <a:rPr lang="en-US" sz="2400" dirty="0" err="1"/>
              <a:t>hiệp</a:t>
            </a:r>
            <a:r>
              <a:rPr lang="en-US" sz="2400" dirty="0"/>
              <a:t> </a:t>
            </a:r>
            <a:r>
              <a:rPr lang="en-US" sz="2400" dirty="0" err="1"/>
              <a:t>ph</a:t>
            </a:r>
            <a:r>
              <a:rPr lang="vi-VN" sz="2400" dirty="0"/>
              <a:t>ư</a:t>
            </a:r>
            <a:r>
              <a:rPr lang="en-US" sz="2400" dirty="0" err="1"/>
              <a:t>ơng</a:t>
            </a:r>
            <a:r>
              <a:rPr lang="en-US" sz="2400" dirty="0"/>
              <a:t> </a:t>
            </a:r>
            <a:r>
              <a:rPr lang="en-US" sz="2400" dirty="0" err="1"/>
              <a:t>sai</a:t>
            </a:r>
            <a:r>
              <a:rPr lang="en-US" sz="2400" dirty="0"/>
              <a:t> </a:t>
            </a:r>
            <a:r>
              <a:rPr lang="vi-VN" sz="2400" dirty="0"/>
              <a:t>M</a:t>
            </a:r>
            <a:r>
              <a:rPr lang="vi-VN" sz="2400" baseline="30000" dirty="0"/>
              <a:t>obs</a:t>
            </a:r>
            <a:r>
              <a:rPr lang="vi-VN" sz="2400" dirty="0"/>
              <a:t> của tập các biến ngẫu nhiên</a:t>
            </a:r>
            <a:endParaRPr lang="en-US" sz="2400" dirty="0"/>
          </a:p>
          <a:p>
            <a:pPr marL="0" indent="0" algn="l"/>
            <a:r>
              <a:rPr lang="en-US" sz="2400" dirty="0"/>
              <a:t>- </a:t>
            </a:r>
            <a:r>
              <a:rPr lang="en-US" sz="2400" dirty="0" err="1"/>
              <a:t>Sau</a:t>
            </a:r>
            <a:r>
              <a:rPr lang="en-US" sz="2400" dirty="0"/>
              <a:t> </a:t>
            </a:r>
            <a:r>
              <a:rPr lang="en-US" sz="2400" dirty="0" err="1"/>
              <a:t>đó</a:t>
            </a:r>
            <a:r>
              <a:rPr lang="en-US" sz="2400" dirty="0"/>
              <a:t>, ma </a:t>
            </a:r>
            <a:r>
              <a:rPr lang="en-US" sz="2400" dirty="0" err="1"/>
              <a:t>trận</a:t>
            </a:r>
            <a:r>
              <a:rPr lang="en-US" sz="2400" dirty="0"/>
              <a:t> </a:t>
            </a:r>
            <a:r>
              <a:rPr lang="en-US" sz="2400" dirty="0" err="1"/>
              <a:t>nhị</a:t>
            </a:r>
            <a:r>
              <a:rPr lang="en-US" sz="2400" dirty="0"/>
              <a:t> </a:t>
            </a:r>
            <a:r>
              <a:rPr lang="en-US" sz="2400" dirty="0" err="1"/>
              <a:t>phân</a:t>
            </a:r>
            <a:r>
              <a:rPr lang="en-US" sz="2400" dirty="0"/>
              <a:t> đ</a:t>
            </a:r>
            <a:r>
              <a:rPr lang="vi-VN" sz="2400" dirty="0"/>
              <a:t>ư</a:t>
            </a:r>
            <a:r>
              <a:rPr lang="en-US" sz="2400" dirty="0" err="1"/>
              <a:t>ợc</a:t>
            </a:r>
            <a:r>
              <a:rPr lang="en-US" sz="2400" dirty="0"/>
              <a:t> </a:t>
            </a:r>
            <a:r>
              <a:rPr lang="en-US" sz="2400" dirty="0" err="1"/>
              <a:t>xác</a:t>
            </a:r>
            <a:r>
              <a:rPr lang="en-US" sz="2400" dirty="0"/>
              <a:t> </a:t>
            </a:r>
            <a:r>
              <a:rPr lang="en-US" sz="2400" dirty="0" err="1"/>
              <a:t>định</a:t>
            </a:r>
            <a:r>
              <a:rPr lang="en-US" sz="2400" dirty="0"/>
              <a:t> </a:t>
            </a:r>
            <a:r>
              <a:rPr lang="en-US" sz="2400" dirty="0" err="1"/>
              <a:t>theo</a:t>
            </a:r>
            <a:r>
              <a:rPr lang="en-US" sz="2400" dirty="0"/>
              <a:t> </a:t>
            </a:r>
            <a:r>
              <a:rPr lang="en-US" sz="2400" dirty="0" err="1"/>
              <a:t>công</a:t>
            </a:r>
            <a:r>
              <a:rPr lang="en-US" sz="2400" dirty="0"/>
              <a:t> </a:t>
            </a:r>
            <a:r>
              <a:rPr lang="en-US" sz="2400" dirty="0" err="1"/>
              <a:t>thức</a:t>
            </a:r>
            <a:r>
              <a:rPr lang="en-US" sz="2400" dirty="0"/>
              <a:t>:</a:t>
            </a:r>
          </a:p>
          <a:p>
            <a:pPr marL="0" indent="0" algn="l"/>
            <a:endParaRPr lang="en-US" sz="2400" dirty="0"/>
          </a:p>
          <a:p>
            <a:pPr marL="0" indent="0" algn="l"/>
            <a:r>
              <a:rPr lang="en-US" sz="2400" dirty="0" smtClean="0"/>
              <a:t>- </a:t>
            </a:r>
            <a:r>
              <a:rPr lang="en-US" sz="2400" dirty="0" err="1" smtClean="0"/>
              <a:t>Trong</a:t>
            </a:r>
            <a:r>
              <a:rPr lang="en-US" sz="2400" dirty="0" smtClean="0"/>
              <a:t> </a:t>
            </a:r>
            <a:r>
              <a:rPr lang="en-US" sz="2400" dirty="0" err="1"/>
              <a:t>đó</a:t>
            </a:r>
            <a:r>
              <a:rPr lang="en-US" sz="2400" dirty="0"/>
              <a:t> u-v </a:t>
            </a:r>
            <a:r>
              <a:rPr lang="en-US" sz="2400" dirty="0" err="1"/>
              <a:t>là</a:t>
            </a:r>
            <a:r>
              <a:rPr lang="en-US" sz="2400" dirty="0"/>
              <a:t> </a:t>
            </a:r>
            <a:r>
              <a:rPr lang="en-US" sz="2400" dirty="0" err="1"/>
              <a:t>tọa</a:t>
            </a:r>
            <a:r>
              <a:rPr lang="en-US" sz="2400" dirty="0"/>
              <a:t> </a:t>
            </a:r>
            <a:r>
              <a:rPr lang="en-US" sz="2400" dirty="0" err="1"/>
              <a:t>độ</a:t>
            </a:r>
            <a:r>
              <a:rPr lang="en-US" sz="2400" dirty="0"/>
              <a:t> </a:t>
            </a:r>
            <a:r>
              <a:rPr lang="en-US" sz="2400" dirty="0" err="1"/>
              <a:t>trong</a:t>
            </a:r>
            <a:r>
              <a:rPr lang="en-US" sz="2400" dirty="0"/>
              <a:t> ma </a:t>
            </a:r>
            <a:r>
              <a:rPr lang="en-US" sz="2400" dirty="0" err="1"/>
              <a:t>trận</a:t>
            </a:r>
            <a:r>
              <a:rPr lang="en-US" sz="2400" dirty="0"/>
              <a:t> </a:t>
            </a:r>
            <a:r>
              <a:rPr lang="en-US" sz="2400" dirty="0" err="1"/>
              <a:t>hiệp</a:t>
            </a:r>
            <a:r>
              <a:rPr lang="en-US" sz="2400" dirty="0"/>
              <a:t> </a:t>
            </a:r>
            <a:r>
              <a:rPr lang="en-US" sz="2400" dirty="0" err="1"/>
              <a:t>ph</a:t>
            </a:r>
            <a:r>
              <a:rPr lang="vi-VN" sz="2400" dirty="0"/>
              <a:t>ư</a:t>
            </a:r>
            <a:r>
              <a:rPr lang="en-US" sz="2400" dirty="0" err="1"/>
              <a:t>ơng</a:t>
            </a:r>
            <a:r>
              <a:rPr lang="en-US" sz="2400" dirty="0"/>
              <a:t> </a:t>
            </a:r>
            <a:r>
              <a:rPr lang="en-US" sz="2400" dirty="0" err="1"/>
              <a:t>sai</a:t>
            </a:r>
            <a:r>
              <a:rPr lang="en-US" sz="2400" dirty="0"/>
              <a:t>, T </a:t>
            </a:r>
            <a:r>
              <a:rPr lang="en-US" sz="2400" dirty="0" err="1"/>
              <a:t>là</a:t>
            </a:r>
            <a:r>
              <a:rPr lang="en-US" sz="2400" dirty="0"/>
              <a:t> </a:t>
            </a:r>
            <a:r>
              <a:rPr lang="en-US" sz="2400" dirty="0" err="1"/>
              <a:t>giá</a:t>
            </a:r>
            <a:r>
              <a:rPr lang="en-US" sz="2400" dirty="0"/>
              <a:t> </a:t>
            </a:r>
            <a:r>
              <a:rPr lang="en-US" sz="2400" dirty="0" err="1"/>
              <a:t>trị</a:t>
            </a:r>
            <a:r>
              <a:rPr lang="en-US" sz="2400" dirty="0"/>
              <a:t> </a:t>
            </a:r>
            <a:r>
              <a:rPr lang="en-US" sz="2400" dirty="0" err="1"/>
              <a:t>trong</a:t>
            </a:r>
            <a:r>
              <a:rPr lang="en-US" sz="2400" dirty="0"/>
              <a:t> ma </a:t>
            </a:r>
            <a:r>
              <a:rPr lang="en-US" sz="2400" dirty="0" err="1"/>
              <a:t>trận</a:t>
            </a:r>
            <a:r>
              <a:rPr lang="en-US" sz="2400" dirty="0"/>
              <a:t> ng</a:t>
            </a:r>
            <a:r>
              <a:rPr lang="vi-VN" sz="2400" dirty="0"/>
              <a:t>ư</a:t>
            </a:r>
            <a:r>
              <a:rPr lang="en-US" sz="2400" dirty="0" err="1"/>
              <a:t>ỡng</a:t>
            </a:r>
            <a:r>
              <a:rPr lang="en-US" sz="2400" dirty="0"/>
              <a:t>. </a:t>
            </a:r>
            <a:endParaRPr lang="vi-VN" sz="2400" dirty="0"/>
          </a:p>
          <a:p>
            <a:pPr marL="0" lvl="0" indent="0" algn="l"/>
            <a:endParaRPr sz="2400" dirty="0"/>
          </a:p>
        </p:txBody>
      </p:sp>
      <p:pic>
        <p:nvPicPr>
          <p:cNvPr id="4" name="Picture 3">
            <a:extLst>
              <a:ext uri="{FF2B5EF4-FFF2-40B4-BE49-F238E27FC236}">
                <a16:creationId xmlns:a16="http://schemas.microsoft.com/office/drawing/2014/main" id="{EE2B7CD8-DA4C-4EC0-B160-4D24C1157598}"/>
              </a:ext>
            </a:extLst>
          </p:cNvPr>
          <p:cNvPicPr/>
          <p:nvPr/>
        </p:nvPicPr>
        <p:blipFill>
          <a:blip r:embed="rId3">
            <a:extLst>
              <a:ext uri="{28A0092B-C50C-407E-A947-70E740481C1C}">
                <a14:useLocalDpi xmlns:a14="http://schemas.microsoft.com/office/drawing/2010/main" val="0"/>
              </a:ext>
            </a:extLst>
          </a:blip>
          <a:stretch>
            <a:fillRect/>
          </a:stretch>
        </p:blipFill>
        <p:spPr>
          <a:xfrm>
            <a:off x="2406146" y="3484193"/>
            <a:ext cx="4331708" cy="720515"/>
          </a:xfrm>
          <a:prstGeom prst="rect">
            <a:avLst/>
          </a:prstGeom>
        </p:spPr>
      </p:pic>
    </p:spTree>
    <p:extLst>
      <p:ext uri="{BB962C8B-B14F-4D97-AF65-F5344CB8AC3E}">
        <p14:creationId xmlns:p14="http://schemas.microsoft.com/office/powerpoint/2010/main" val="28882928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0" y="23327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Mô hình kiến trúc tích hợp trên môi tr</a:t>
            </a:r>
            <a:r>
              <a:rPr lang="vi-VN"/>
              <a:t>ư</a:t>
            </a:r>
            <a:r>
              <a:rPr lang="en-US"/>
              <a:t>ờng đám mây</a:t>
            </a:r>
            <a:endParaRPr/>
          </a:p>
        </p:txBody>
      </p:sp>
      <p:pic>
        <p:nvPicPr>
          <p:cNvPr id="7" name="Picture 6">
            <a:extLst>
              <a:ext uri="{FF2B5EF4-FFF2-40B4-BE49-F238E27FC236}">
                <a16:creationId xmlns:a16="http://schemas.microsoft.com/office/drawing/2014/main" id="{91BB3962-88F7-4369-A735-0172243CE526}"/>
              </a:ext>
            </a:extLst>
          </p:cNvPr>
          <p:cNvPicPr/>
          <p:nvPr/>
        </p:nvPicPr>
        <p:blipFill rotWithShape="1">
          <a:blip r:embed="rId3">
            <a:extLst>
              <a:ext uri="{28A0092B-C50C-407E-A947-70E740481C1C}">
                <a14:useLocalDpi xmlns:a14="http://schemas.microsoft.com/office/drawing/2010/main" val="0"/>
              </a:ext>
            </a:extLst>
          </a:blip>
          <a:srcRect b="19325"/>
          <a:stretch/>
        </p:blipFill>
        <p:spPr bwMode="auto">
          <a:xfrm>
            <a:off x="1630466" y="1689296"/>
            <a:ext cx="5883067" cy="26224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485502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0" y="168738"/>
            <a:ext cx="5214300" cy="946200"/>
          </a:xfrm>
          <a:prstGeom prst="rect">
            <a:avLst/>
          </a:prstGeom>
        </p:spPr>
        <p:txBody>
          <a:bodyPr spcFirstLastPara="1" wrap="square" lIns="91425" tIns="91425" rIns="91425" bIns="91425" anchor="t" anchorCtr="0">
            <a:noAutofit/>
          </a:bodyPr>
          <a:lstStyle/>
          <a:p>
            <a:pPr lvl="0"/>
            <a:r>
              <a:rPr lang="en-US"/>
              <a:t>Mô hình kiến trúc tích hợp trên môi tr</a:t>
            </a:r>
            <a:r>
              <a:rPr lang="vi-VN"/>
              <a:t>ư</a:t>
            </a:r>
            <a:r>
              <a:rPr lang="en-US"/>
              <a:t>ờng đám mây</a:t>
            </a:r>
            <a:endParaRPr/>
          </a:p>
        </p:txBody>
      </p:sp>
      <p:sp>
        <p:nvSpPr>
          <p:cNvPr id="322" name="Google Shape;322;p40"/>
          <p:cNvSpPr txBox="1">
            <a:spLocks noGrp="1"/>
          </p:cNvSpPr>
          <p:nvPr>
            <p:ph type="subTitle" idx="1"/>
          </p:nvPr>
        </p:nvSpPr>
        <p:spPr>
          <a:xfrm>
            <a:off x="1171136" y="940324"/>
            <a:ext cx="6801728" cy="3561338"/>
          </a:xfrm>
          <a:prstGeom prst="rect">
            <a:avLst/>
          </a:prstGeom>
        </p:spPr>
        <p:txBody>
          <a:bodyPr spcFirstLastPara="1" wrap="square" lIns="91425" tIns="91425" rIns="91425" bIns="91425" anchor="t" anchorCtr="0">
            <a:noAutofit/>
          </a:bodyPr>
          <a:lstStyle/>
          <a:p>
            <a:pPr marL="0" lvl="0" indent="0" algn="just"/>
            <a:r>
              <a:rPr lang="en-US" sz="2400" dirty="0" err="1"/>
              <a:t>Giai</a:t>
            </a:r>
            <a:r>
              <a:rPr lang="en-US" sz="2400" dirty="0"/>
              <a:t> </a:t>
            </a:r>
            <a:r>
              <a:rPr lang="en-US" sz="2400" dirty="0" err="1"/>
              <a:t>đoạn</a:t>
            </a:r>
            <a:r>
              <a:rPr lang="en-US" sz="2400" dirty="0"/>
              <a:t> 1: </a:t>
            </a:r>
            <a:r>
              <a:rPr lang="en-US" sz="2400" dirty="0" err="1"/>
              <a:t>Giai</a:t>
            </a:r>
            <a:r>
              <a:rPr lang="en-US" sz="2400" dirty="0"/>
              <a:t> </a:t>
            </a:r>
            <a:r>
              <a:rPr lang="en-US" sz="2400" dirty="0" err="1"/>
              <a:t>đoạn</a:t>
            </a:r>
            <a:r>
              <a:rPr lang="en-US" sz="2400" dirty="0"/>
              <a:t> </a:t>
            </a:r>
            <a:r>
              <a:rPr lang="en-US" sz="2400" dirty="0" err="1"/>
              <a:t>đào</a:t>
            </a:r>
            <a:r>
              <a:rPr lang="en-US" sz="2400" dirty="0"/>
              <a:t> </a:t>
            </a:r>
            <a:r>
              <a:rPr lang="en-US" sz="2400" dirty="0" err="1"/>
              <a:t>tạo</a:t>
            </a:r>
            <a:endParaRPr lang="en-US" sz="2400" dirty="0"/>
          </a:p>
          <a:p>
            <a:pPr marL="0" lvl="0" indent="0" algn="just"/>
            <a:r>
              <a:rPr lang="en-US" sz="2400" dirty="0"/>
              <a:t> </a:t>
            </a:r>
            <a:r>
              <a:rPr lang="en-US" sz="2400" dirty="0" smtClean="0"/>
              <a:t>      </a:t>
            </a:r>
            <a:r>
              <a:rPr lang="en-US" sz="2400" dirty="0" err="1" smtClean="0"/>
              <a:t>Tập</a:t>
            </a:r>
            <a:r>
              <a:rPr lang="en-US" sz="2400" dirty="0" smtClean="0"/>
              <a:t> </a:t>
            </a:r>
            <a:r>
              <a:rPr lang="en-US" sz="2400" dirty="0" err="1"/>
              <a:t>trung</a:t>
            </a:r>
            <a:r>
              <a:rPr lang="en-US" sz="2400" dirty="0"/>
              <a:t> </a:t>
            </a:r>
            <a:r>
              <a:rPr lang="en-US" sz="2400" dirty="0" err="1"/>
              <a:t>vào</a:t>
            </a:r>
            <a:r>
              <a:rPr lang="en-US" sz="2400" dirty="0"/>
              <a:t> </a:t>
            </a:r>
            <a:r>
              <a:rPr lang="en-US" sz="2400" dirty="0" err="1"/>
              <a:t>việc</a:t>
            </a:r>
            <a:r>
              <a:rPr lang="en-US" sz="2400" dirty="0"/>
              <a:t> </a:t>
            </a:r>
            <a:r>
              <a:rPr lang="en-US" sz="2400" dirty="0" err="1"/>
              <a:t>xây</a:t>
            </a:r>
            <a:r>
              <a:rPr lang="en-US" sz="2400" dirty="0"/>
              <a:t> </a:t>
            </a:r>
            <a:r>
              <a:rPr lang="en-US" sz="2400" dirty="0" err="1"/>
              <a:t>dựng</a:t>
            </a:r>
            <a:r>
              <a:rPr lang="en-US" sz="2400" dirty="0"/>
              <a:t> </a:t>
            </a:r>
            <a:r>
              <a:rPr lang="en-US" sz="2400" dirty="0" err="1"/>
              <a:t>một</a:t>
            </a:r>
            <a:r>
              <a:rPr lang="en-US" sz="2400" dirty="0"/>
              <a:t> </a:t>
            </a:r>
            <a:r>
              <a:rPr lang="en-US" sz="2400" dirty="0" err="1"/>
              <a:t>hồ</a:t>
            </a:r>
            <a:r>
              <a:rPr lang="en-US" sz="2400" dirty="0"/>
              <a:t> s</a:t>
            </a:r>
            <a:r>
              <a:rPr lang="vi-VN" sz="2400" dirty="0"/>
              <a:t>ơ</a:t>
            </a:r>
            <a:r>
              <a:rPr lang="en-US" sz="2400" dirty="0"/>
              <a:t> </a:t>
            </a:r>
            <a:r>
              <a:rPr lang="en-US" sz="2400" dirty="0" err="1"/>
              <a:t>của</a:t>
            </a:r>
            <a:r>
              <a:rPr lang="en-US" sz="2400" dirty="0"/>
              <a:t> </a:t>
            </a:r>
            <a:r>
              <a:rPr lang="en-US" sz="2400" dirty="0" err="1"/>
              <a:t>một</a:t>
            </a:r>
            <a:r>
              <a:rPr lang="en-US" sz="2400" dirty="0"/>
              <a:t> </a:t>
            </a:r>
            <a:r>
              <a:rPr lang="en-US" sz="2400" dirty="0" err="1"/>
              <a:t>hành</a:t>
            </a:r>
            <a:r>
              <a:rPr lang="en-US" sz="2400" dirty="0"/>
              <a:t> vi l</a:t>
            </a:r>
            <a:r>
              <a:rPr lang="vi-VN" sz="2400" dirty="0"/>
              <a:t>ư</a:t>
            </a:r>
            <a:r>
              <a:rPr lang="en-US" sz="2400" dirty="0"/>
              <a:t>u l</a:t>
            </a:r>
            <a:r>
              <a:rPr lang="vi-VN" sz="2400" dirty="0"/>
              <a:t>ư</a:t>
            </a:r>
            <a:r>
              <a:rPr lang="en-US" sz="2400" dirty="0" err="1"/>
              <a:t>ợng</a:t>
            </a:r>
            <a:r>
              <a:rPr lang="en-US" sz="2400" dirty="0"/>
              <a:t> </a:t>
            </a:r>
            <a:r>
              <a:rPr lang="en-US" sz="2400" dirty="0" err="1"/>
              <a:t>bình</a:t>
            </a:r>
            <a:r>
              <a:rPr lang="en-US" sz="2400" dirty="0"/>
              <a:t> </a:t>
            </a:r>
            <a:r>
              <a:rPr lang="en-US" sz="2400" dirty="0" err="1"/>
              <a:t>th</a:t>
            </a:r>
            <a:r>
              <a:rPr lang="vi-VN" sz="2400" dirty="0"/>
              <a:t>ư</a:t>
            </a:r>
            <a:r>
              <a:rPr lang="en-US" sz="2400" dirty="0" err="1"/>
              <a:t>ờng</a:t>
            </a:r>
            <a:r>
              <a:rPr lang="en-US" sz="2400" dirty="0"/>
              <a:t> (</a:t>
            </a:r>
            <a:r>
              <a:rPr lang="en-US" sz="2400" dirty="0" err="1"/>
              <a:t>hồ</a:t>
            </a:r>
            <a:r>
              <a:rPr lang="en-US" sz="2400" dirty="0"/>
              <a:t> s</a:t>
            </a:r>
            <a:r>
              <a:rPr lang="vi-VN" sz="2400" dirty="0"/>
              <a:t>ơ</a:t>
            </a:r>
            <a:r>
              <a:rPr lang="en-US" sz="2400" dirty="0"/>
              <a:t> c</a:t>
            </a:r>
            <a:r>
              <a:rPr lang="vi-VN" sz="2400" dirty="0"/>
              <a:t>ơ</a:t>
            </a:r>
            <a:r>
              <a:rPr lang="en-US" sz="2400" dirty="0"/>
              <a:t> </a:t>
            </a:r>
            <a:r>
              <a:rPr lang="en-US" sz="2400" dirty="0" err="1"/>
              <a:t>sở</a:t>
            </a:r>
            <a:r>
              <a:rPr lang="en-US" sz="2400" dirty="0"/>
              <a:t>). </a:t>
            </a:r>
            <a:r>
              <a:rPr lang="en-US" sz="2400" dirty="0" err="1"/>
              <a:t>Nó</a:t>
            </a:r>
            <a:r>
              <a:rPr lang="en-US" sz="2400" dirty="0"/>
              <a:t> </a:t>
            </a:r>
            <a:r>
              <a:rPr lang="en-US" sz="2400" dirty="0" err="1"/>
              <a:t>có</a:t>
            </a:r>
            <a:r>
              <a:rPr lang="en-US" sz="2400" dirty="0"/>
              <a:t> </a:t>
            </a:r>
            <a:r>
              <a:rPr lang="en-US" sz="2400" dirty="0" err="1"/>
              <a:t>thể</a:t>
            </a:r>
            <a:r>
              <a:rPr lang="en-US" sz="2400" dirty="0"/>
              <a:t> đ</a:t>
            </a:r>
            <a:r>
              <a:rPr lang="vi-VN" sz="2400" dirty="0"/>
              <a:t>ư</a:t>
            </a:r>
            <a:r>
              <a:rPr lang="en-US" sz="2400" dirty="0" err="1"/>
              <a:t>ợc</a:t>
            </a:r>
            <a:r>
              <a:rPr lang="en-US" sz="2400" dirty="0"/>
              <a:t> </a:t>
            </a:r>
            <a:r>
              <a:rPr lang="en-US" sz="2400" dirty="0" err="1"/>
              <a:t>thực</a:t>
            </a:r>
            <a:r>
              <a:rPr lang="en-US" sz="2400" dirty="0"/>
              <a:t> </a:t>
            </a:r>
            <a:r>
              <a:rPr lang="en-US" sz="2400" dirty="0" err="1"/>
              <a:t>hiện</a:t>
            </a:r>
            <a:r>
              <a:rPr lang="en-US" sz="2400" dirty="0"/>
              <a:t> </a:t>
            </a:r>
            <a:r>
              <a:rPr lang="en-US" sz="2400" dirty="0" err="1"/>
              <a:t>bằng</a:t>
            </a:r>
            <a:r>
              <a:rPr lang="en-US" sz="2400" dirty="0"/>
              <a:t> </a:t>
            </a:r>
            <a:r>
              <a:rPr lang="en-US" sz="2400" dirty="0" err="1"/>
              <a:t>cách</a:t>
            </a:r>
            <a:r>
              <a:rPr lang="en-US" sz="2400" dirty="0"/>
              <a:t> </a:t>
            </a:r>
            <a:r>
              <a:rPr lang="en-US" sz="2400" dirty="0" err="1"/>
              <a:t>bắt</a:t>
            </a:r>
            <a:r>
              <a:rPr lang="en-US" sz="2400" dirty="0"/>
              <a:t> l</a:t>
            </a:r>
            <a:r>
              <a:rPr lang="vi-VN" sz="2400" dirty="0"/>
              <a:t>ư</a:t>
            </a:r>
            <a:r>
              <a:rPr lang="en-US" sz="2400" dirty="0"/>
              <a:t>u l</a:t>
            </a:r>
            <a:r>
              <a:rPr lang="vi-VN" sz="2400" dirty="0"/>
              <a:t>ư</a:t>
            </a:r>
            <a:r>
              <a:rPr lang="en-US" sz="2400" dirty="0" err="1"/>
              <a:t>ợng</a:t>
            </a:r>
            <a:r>
              <a:rPr lang="en-US" sz="2400" dirty="0"/>
              <a:t> </a:t>
            </a:r>
            <a:r>
              <a:rPr lang="en-US" sz="2400" dirty="0" err="1"/>
              <a:t>mạng</a:t>
            </a:r>
            <a:r>
              <a:rPr lang="en-US" sz="2400" dirty="0"/>
              <a:t> </a:t>
            </a:r>
            <a:r>
              <a:rPr lang="en-US" sz="2400" dirty="0" err="1"/>
              <a:t>truy</a:t>
            </a:r>
            <a:r>
              <a:rPr lang="en-US" sz="2400" dirty="0"/>
              <a:t> </a:t>
            </a:r>
            <a:r>
              <a:rPr lang="en-US" sz="2400" dirty="0" err="1"/>
              <a:t>cầm</a:t>
            </a:r>
            <a:r>
              <a:rPr lang="en-US" sz="2400" dirty="0"/>
              <a:t> </a:t>
            </a:r>
            <a:r>
              <a:rPr lang="en-US" sz="2400" dirty="0" err="1"/>
              <a:t>bình</a:t>
            </a:r>
            <a:r>
              <a:rPr lang="en-US" sz="2400" dirty="0"/>
              <a:t> </a:t>
            </a:r>
            <a:r>
              <a:rPr lang="en-US" sz="2400" dirty="0" err="1"/>
              <a:t>th</a:t>
            </a:r>
            <a:r>
              <a:rPr lang="vi-VN" sz="2400" dirty="0"/>
              <a:t>ư</a:t>
            </a:r>
            <a:r>
              <a:rPr lang="en-US" sz="2400" dirty="0" err="1"/>
              <a:t>ờng</a:t>
            </a:r>
            <a:r>
              <a:rPr lang="en-US" sz="2400" dirty="0"/>
              <a:t> </a:t>
            </a:r>
            <a:r>
              <a:rPr lang="en-US" sz="2400" dirty="0" err="1"/>
              <a:t>và</a:t>
            </a:r>
            <a:r>
              <a:rPr lang="en-US" sz="2400" dirty="0"/>
              <a:t> </a:t>
            </a:r>
            <a:r>
              <a:rPr lang="en-US" sz="2400" dirty="0" err="1"/>
              <a:t>chuyển</a:t>
            </a:r>
            <a:r>
              <a:rPr lang="en-US" sz="2400" dirty="0"/>
              <a:t> </a:t>
            </a:r>
            <a:r>
              <a:rPr lang="en-US" sz="2400" dirty="0" err="1"/>
              <a:t>nó</a:t>
            </a:r>
            <a:r>
              <a:rPr lang="en-US" sz="2400" dirty="0"/>
              <a:t> </a:t>
            </a:r>
            <a:r>
              <a:rPr lang="en-US" sz="2400" dirty="0" err="1"/>
              <a:t>thành</a:t>
            </a:r>
            <a:r>
              <a:rPr lang="en-US" sz="2400" dirty="0"/>
              <a:t> ma </a:t>
            </a:r>
            <a:r>
              <a:rPr lang="en-US" sz="2400" dirty="0" err="1"/>
              <a:t>trận</a:t>
            </a:r>
            <a:r>
              <a:rPr lang="en-US" sz="2400" dirty="0"/>
              <a:t> </a:t>
            </a:r>
            <a:r>
              <a:rPr lang="en-US" sz="2400" dirty="0" err="1"/>
              <a:t>hiệp</a:t>
            </a:r>
            <a:r>
              <a:rPr lang="en-US" sz="2400" dirty="0"/>
              <a:t> </a:t>
            </a:r>
            <a:r>
              <a:rPr lang="en-US" sz="2400" dirty="0" err="1"/>
              <a:t>ph</a:t>
            </a:r>
            <a:r>
              <a:rPr lang="vi-VN" sz="2400" dirty="0"/>
              <a:t>ư</a:t>
            </a:r>
            <a:r>
              <a:rPr lang="en-US" sz="2400" dirty="0" err="1"/>
              <a:t>ơng</a:t>
            </a:r>
            <a:r>
              <a:rPr lang="en-US" sz="2400" dirty="0"/>
              <a:t> </a:t>
            </a:r>
            <a:r>
              <a:rPr lang="en-US" sz="2400" dirty="0" err="1"/>
              <a:t>sai</a:t>
            </a:r>
            <a:r>
              <a:rPr lang="en-US" sz="2400" dirty="0"/>
              <a:t>.</a:t>
            </a:r>
          </a:p>
          <a:p>
            <a:pPr marL="0" lvl="0" indent="0" algn="just"/>
            <a:r>
              <a:rPr lang="en-US" sz="2400" dirty="0" err="1"/>
              <a:t>Giai</a:t>
            </a:r>
            <a:r>
              <a:rPr lang="en-US" sz="2400" dirty="0"/>
              <a:t> </a:t>
            </a:r>
            <a:r>
              <a:rPr lang="en-US" sz="2400" dirty="0" err="1"/>
              <a:t>đoạn</a:t>
            </a:r>
            <a:r>
              <a:rPr lang="en-US" sz="2400" dirty="0"/>
              <a:t> 2: </a:t>
            </a:r>
          </a:p>
          <a:p>
            <a:pPr marL="0" lvl="0" indent="0" algn="just"/>
            <a:r>
              <a:rPr lang="en-US" sz="2400" dirty="0"/>
              <a:t> </a:t>
            </a:r>
            <a:r>
              <a:rPr lang="en-US" sz="2400" dirty="0" smtClean="0"/>
              <a:t>      </a:t>
            </a:r>
            <a:r>
              <a:rPr lang="en-US" sz="2400" dirty="0" smtClean="0"/>
              <a:t>Ma </a:t>
            </a:r>
            <a:r>
              <a:rPr lang="en-US" sz="2400" dirty="0" err="1"/>
              <a:t>trận</a:t>
            </a:r>
            <a:r>
              <a:rPr lang="en-US" sz="2400" dirty="0"/>
              <a:t> </a:t>
            </a:r>
            <a:r>
              <a:rPr lang="en-US" sz="2400" dirty="0" err="1"/>
              <a:t>hiệp</a:t>
            </a:r>
            <a:r>
              <a:rPr lang="en-US" sz="2400" dirty="0"/>
              <a:t> </a:t>
            </a:r>
            <a:r>
              <a:rPr lang="en-US" sz="2400" dirty="0" err="1"/>
              <a:t>ph</a:t>
            </a:r>
            <a:r>
              <a:rPr lang="vi-VN" sz="2400" dirty="0"/>
              <a:t>ư</a:t>
            </a:r>
            <a:r>
              <a:rPr lang="en-US" sz="2400" dirty="0" err="1"/>
              <a:t>ơng</a:t>
            </a:r>
            <a:r>
              <a:rPr lang="en-US" sz="2400" dirty="0"/>
              <a:t> </a:t>
            </a:r>
            <a:r>
              <a:rPr lang="en-US" sz="2400" dirty="0" err="1"/>
              <a:t>sai</a:t>
            </a:r>
            <a:r>
              <a:rPr lang="en-US" sz="2400" dirty="0"/>
              <a:t> ở </a:t>
            </a:r>
            <a:r>
              <a:rPr lang="en-US" sz="2400" dirty="0" err="1"/>
              <a:t>giai</a:t>
            </a:r>
            <a:r>
              <a:rPr lang="en-US" sz="2400" dirty="0"/>
              <a:t> </a:t>
            </a:r>
            <a:r>
              <a:rPr lang="en-US" sz="2400" dirty="0" err="1"/>
              <a:t>đoạn</a:t>
            </a:r>
            <a:r>
              <a:rPr lang="en-US" sz="2400" dirty="0"/>
              <a:t> 1 đ</a:t>
            </a:r>
            <a:r>
              <a:rPr lang="vi-VN" sz="2400" dirty="0"/>
              <a:t>ư</a:t>
            </a:r>
            <a:r>
              <a:rPr lang="en-US" sz="2400" dirty="0" err="1"/>
              <a:t>ợc</a:t>
            </a:r>
            <a:r>
              <a:rPr lang="en-US" sz="2400" dirty="0"/>
              <a:t> so </a:t>
            </a:r>
            <a:r>
              <a:rPr lang="en-US" sz="2400" dirty="0" err="1"/>
              <a:t>sánh</a:t>
            </a:r>
            <a:r>
              <a:rPr lang="en-US" sz="2400" dirty="0"/>
              <a:t> </a:t>
            </a:r>
            <a:r>
              <a:rPr lang="en-US" sz="2400" dirty="0" err="1"/>
              <a:t>với</a:t>
            </a:r>
            <a:r>
              <a:rPr lang="en-US" sz="2400" dirty="0"/>
              <a:t> </a:t>
            </a:r>
            <a:r>
              <a:rPr lang="en-US" sz="2400" dirty="0" err="1"/>
              <a:t>một</a:t>
            </a:r>
            <a:r>
              <a:rPr lang="en-US" sz="2400" dirty="0"/>
              <a:t> ma </a:t>
            </a:r>
            <a:r>
              <a:rPr lang="en-US" sz="2400" dirty="0" err="1"/>
              <a:t>trận</a:t>
            </a:r>
            <a:r>
              <a:rPr lang="en-US" sz="2400" dirty="0"/>
              <a:t> </a:t>
            </a:r>
            <a:r>
              <a:rPr lang="en-US" sz="2400" dirty="0" err="1"/>
              <a:t>hiệp</a:t>
            </a:r>
            <a:r>
              <a:rPr lang="en-US" sz="2400" dirty="0"/>
              <a:t> </a:t>
            </a:r>
            <a:r>
              <a:rPr lang="en-US" sz="2400" dirty="0" err="1"/>
              <a:t>ph</a:t>
            </a:r>
            <a:r>
              <a:rPr lang="vi-VN" sz="2400" dirty="0"/>
              <a:t>ư</a:t>
            </a:r>
            <a:r>
              <a:rPr lang="en-US" sz="2400" dirty="0" err="1"/>
              <a:t>ơng</a:t>
            </a:r>
            <a:r>
              <a:rPr lang="en-US" sz="2400" dirty="0"/>
              <a:t> </a:t>
            </a:r>
            <a:r>
              <a:rPr lang="en-US" sz="2400" dirty="0" err="1"/>
              <a:t>sai</a:t>
            </a:r>
            <a:r>
              <a:rPr lang="en-US" sz="2400" dirty="0"/>
              <a:t> </a:t>
            </a:r>
            <a:r>
              <a:rPr lang="en-US" sz="2400" dirty="0" err="1"/>
              <a:t>mới</a:t>
            </a:r>
            <a:r>
              <a:rPr lang="en-US" sz="2400" dirty="0"/>
              <a:t> </a:t>
            </a:r>
            <a:r>
              <a:rPr lang="en-US" sz="2400" dirty="0" err="1"/>
              <a:t>của</a:t>
            </a:r>
            <a:r>
              <a:rPr lang="en-US" sz="2400" dirty="0"/>
              <a:t> </a:t>
            </a:r>
            <a:r>
              <a:rPr lang="en-US" sz="2400" dirty="0" err="1"/>
              <a:t>một</a:t>
            </a:r>
            <a:r>
              <a:rPr lang="en-US" sz="2400" dirty="0"/>
              <a:t> </a:t>
            </a:r>
            <a:r>
              <a:rPr lang="en-US" sz="2400" dirty="0" err="1"/>
              <a:t>bản</a:t>
            </a:r>
            <a:r>
              <a:rPr lang="en-US" sz="2400" dirty="0"/>
              <a:t> </a:t>
            </a:r>
            <a:r>
              <a:rPr lang="en-US" sz="2400" dirty="0" err="1"/>
              <a:t>ghi</a:t>
            </a:r>
            <a:r>
              <a:rPr lang="en-US" sz="2400" dirty="0"/>
              <a:t> l</a:t>
            </a:r>
            <a:r>
              <a:rPr lang="vi-VN" sz="2400" dirty="0"/>
              <a:t>ư</a:t>
            </a:r>
            <a:r>
              <a:rPr lang="en-US" sz="2400" dirty="0"/>
              <a:t>u l</a:t>
            </a:r>
            <a:r>
              <a:rPr lang="vi-VN" sz="2400" dirty="0"/>
              <a:t>ư</a:t>
            </a:r>
            <a:r>
              <a:rPr lang="en-US" sz="2400" dirty="0" err="1"/>
              <a:t>ợng</a:t>
            </a:r>
            <a:r>
              <a:rPr lang="en-US" sz="2400" dirty="0"/>
              <a:t> </a:t>
            </a:r>
            <a:r>
              <a:rPr lang="en-US" sz="2400" dirty="0" err="1"/>
              <a:t>mạng</a:t>
            </a:r>
            <a:r>
              <a:rPr lang="en-US" sz="2400" dirty="0"/>
              <a:t> </a:t>
            </a:r>
            <a:r>
              <a:rPr lang="en-US" sz="2400" dirty="0" err="1"/>
              <a:t>mới</a:t>
            </a:r>
            <a:r>
              <a:rPr lang="en-US" sz="2400" dirty="0"/>
              <a:t>  </a:t>
            </a:r>
            <a:r>
              <a:rPr lang="en-US" sz="2400" dirty="0" err="1"/>
              <a:t>mà</a:t>
            </a:r>
            <a:r>
              <a:rPr lang="en-US" sz="2400" dirty="0"/>
              <a:t> </a:t>
            </a:r>
            <a:r>
              <a:rPr lang="en-US" sz="2400" dirty="0" err="1"/>
              <a:t>có</a:t>
            </a:r>
            <a:r>
              <a:rPr lang="en-US" sz="2400" dirty="0"/>
              <a:t> </a:t>
            </a:r>
            <a:r>
              <a:rPr lang="en-US" sz="2400" dirty="0" err="1"/>
              <a:t>thể</a:t>
            </a:r>
            <a:r>
              <a:rPr lang="en-US" sz="2400" dirty="0"/>
              <a:t> </a:t>
            </a:r>
            <a:r>
              <a:rPr lang="en-US" sz="2400" dirty="0" err="1"/>
              <a:t>bình</a:t>
            </a:r>
            <a:r>
              <a:rPr lang="en-US" sz="2400" dirty="0"/>
              <a:t> </a:t>
            </a:r>
            <a:r>
              <a:rPr lang="en-US" sz="2400" dirty="0" err="1"/>
              <a:t>th</a:t>
            </a:r>
            <a:r>
              <a:rPr lang="vi-VN" sz="2400" dirty="0"/>
              <a:t>ư</a:t>
            </a:r>
            <a:r>
              <a:rPr lang="en-US" sz="2400" dirty="0" err="1"/>
              <a:t>ờng</a:t>
            </a:r>
            <a:r>
              <a:rPr lang="en-US" sz="2400" dirty="0"/>
              <a:t> </a:t>
            </a:r>
            <a:r>
              <a:rPr lang="en-US" sz="2400" dirty="0" err="1"/>
              <a:t>hoặc</a:t>
            </a:r>
            <a:r>
              <a:rPr lang="en-US" sz="2400" dirty="0"/>
              <a:t> </a:t>
            </a:r>
            <a:r>
              <a:rPr lang="en-US" sz="2400" dirty="0" err="1"/>
              <a:t>không</a:t>
            </a:r>
            <a:r>
              <a:rPr lang="en-US" sz="2400" dirty="0"/>
              <a:t> </a:t>
            </a:r>
            <a:r>
              <a:rPr lang="en-US" sz="2400" dirty="0" err="1"/>
              <a:t>bình</a:t>
            </a:r>
            <a:r>
              <a:rPr lang="en-US" sz="2400" dirty="0"/>
              <a:t> </a:t>
            </a:r>
            <a:r>
              <a:rPr lang="en-US" sz="2400" dirty="0" err="1"/>
              <a:t>th</a:t>
            </a:r>
            <a:r>
              <a:rPr lang="vi-VN" sz="2400" dirty="0"/>
              <a:t>ư</a:t>
            </a:r>
            <a:r>
              <a:rPr lang="en-US" sz="2400" dirty="0" err="1"/>
              <a:t>ờng</a:t>
            </a:r>
            <a:r>
              <a:rPr lang="en-US" sz="2400" dirty="0"/>
              <a:t>.</a:t>
            </a:r>
          </a:p>
        </p:txBody>
      </p:sp>
    </p:spTree>
    <p:extLst>
      <p:ext uri="{BB962C8B-B14F-4D97-AF65-F5344CB8AC3E}">
        <p14:creationId xmlns:p14="http://schemas.microsoft.com/office/powerpoint/2010/main" val="89303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CLOUD COMPUTING</a:t>
            </a:r>
            <a:endParaRPr/>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2"/>
          <p:cNvSpPr txBox="1">
            <a:spLocks noGrp="1"/>
          </p:cNvSpPr>
          <p:nvPr>
            <p:ph type="subTitle" idx="1"/>
          </p:nvPr>
        </p:nvSpPr>
        <p:spPr>
          <a:xfrm>
            <a:off x="1324649" y="1847711"/>
            <a:ext cx="6489902"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2400" dirty="0"/>
              <a:t>Điện toán đám mây </a:t>
            </a:r>
            <a:r>
              <a:rPr lang="en-US" sz="2400" dirty="0"/>
              <a:t>(Cloud computing), </a:t>
            </a:r>
            <a:r>
              <a:rPr lang="en-US" sz="2400" dirty="0" err="1"/>
              <a:t>còn</a:t>
            </a:r>
            <a:r>
              <a:rPr lang="en-US" sz="2400" dirty="0"/>
              <a:t> </a:t>
            </a:r>
            <a:r>
              <a:rPr lang="en-US" sz="2400" dirty="0" err="1"/>
              <a:t>gọi</a:t>
            </a:r>
            <a:r>
              <a:rPr lang="en-US" sz="2400" dirty="0"/>
              <a:t> </a:t>
            </a:r>
            <a:r>
              <a:rPr lang="en-US" sz="2400" dirty="0" err="1"/>
              <a:t>là</a:t>
            </a:r>
            <a:r>
              <a:rPr lang="en-US" sz="2400" dirty="0"/>
              <a:t> </a:t>
            </a:r>
            <a:r>
              <a:rPr lang="en-US" sz="2400" dirty="0" err="1"/>
              <a:t>điện</a:t>
            </a:r>
            <a:r>
              <a:rPr lang="en-US" sz="2400" dirty="0"/>
              <a:t> </a:t>
            </a:r>
            <a:r>
              <a:rPr lang="en-US" sz="2400" dirty="0" err="1"/>
              <a:t>toán</a:t>
            </a:r>
            <a:r>
              <a:rPr lang="en-US" sz="2400" dirty="0"/>
              <a:t> </a:t>
            </a:r>
            <a:r>
              <a:rPr lang="en-US" sz="2400" dirty="0" err="1"/>
              <a:t>máy</a:t>
            </a:r>
            <a:r>
              <a:rPr lang="en-US" sz="2400" dirty="0"/>
              <a:t> </a:t>
            </a:r>
            <a:r>
              <a:rPr lang="en-US" sz="2400" dirty="0" err="1"/>
              <a:t>chủ</a:t>
            </a:r>
            <a:r>
              <a:rPr lang="en-US" sz="2400" dirty="0"/>
              <a:t> </a:t>
            </a:r>
            <a:r>
              <a:rPr lang="en-US" sz="2400" dirty="0" err="1"/>
              <a:t>ảo</a:t>
            </a:r>
            <a:r>
              <a:rPr lang="en-US" sz="2400" dirty="0"/>
              <a:t>, </a:t>
            </a:r>
            <a:r>
              <a:rPr lang="en-US" sz="2400" dirty="0" err="1"/>
              <a:t>là</a:t>
            </a:r>
            <a:r>
              <a:rPr lang="en-US" sz="2400" dirty="0"/>
              <a:t> </a:t>
            </a:r>
            <a:r>
              <a:rPr lang="en-US" sz="2400" dirty="0" err="1"/>
              <a:t>mô</a:t>
            </a:r>
            <a:r>
              <a:rPr lang="en-US" sz="2400" dirty="0"/>
              <a:t> </a:t>
            </a:r>
            <a:r>
              <a:rPr lang="en-US" sz="2400" dirty="0" err="1"/>
              <a:t>hình</a:t>
            </a:r>
            <a:r>
              <a:rPr lang="en-US" sz="2400" dirty="0"/>
              <a:t> </a:t>
            </a:r>
            <a:r>
              <a:rPr lang="en-US" sz="2400" dirty="0" err="1"/>
              <a:t>điện</a:t>
            </a:r>
            <a:r>
              <a:rPr lang="en-US" sz="2400" dirty="0"/>
              <a:t> </a:t>
            </a:r>
            <a:r>
              <a:rPr lang="en-US" sz="2400" dirty="0" err="1"/>
              <a:t>toán</a:t>
            </a:r>
            <a:r>
              <a:rPr lang="en-US" sz="2400" dirty="0"/>
              <a:t>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công</a:t>
            </a:r>
            <a:r>
              <a:rPr lang="en-US" sz="2400" dirty="0"/>
              <a:t> </a:t>
            </a:r>
            <a:r>
              <a:rPr lang="en-US" sz="2400" dirty="0" err="1"/>
              <a:t>nghệ</a:t>
            </a:r>
            <a:r>
              <a:rPr lang="en-US" sz="2400" dirty="0"/>
              <a:t> </a:t>
            </a:r>
            <a:r>
              <a:rPr lang="en-US" sz="2400" dirty="0" err="1"/>
              <a:t>máy</a:t>
            </a:r>
            <a:r>
              <a:rPr lang="en-US" sz="2400" dirty="0"/>
              <a:t> </a:t>
            </a:r>
            <a:r>
              <a:rPr lang="en-US" sz="2400" dirty="0" err="1"/>
              <a:t>tính</a:t>
            </a:r>
            <a:r>
              <a:rPr lang="en-US" sz="2400" dirty="0"/>
              <a:t> </a:t>
            </a:r>
            <a:r>
              <a:rPr lang="en-US" sz="2400" dirty="0" err="1"/>
              <a:t>và</a:t>
            </a:r>
            <a:r>
              <a:rPr lang="en-US" sz="2400" dirty="0"/>
              <a:t> </a:t>
            </a:r>
            <a:r>
              <a:rPr lang="en-US" sz="2400" dirty="0" err="1"/>
              <a:t>phát</a:t>
            </a:r>
            <a:r>
              <a:rPr lang="en-US" sz="2400" dirty="0"/>
              <a:t> </a:t>
            </a:r>
            <a:r>
              <a:rPr lang="en-US" sz="2400" dirty="0" err="1"/>
              <a:t>triển</a:t>
            </a:r>
            <a:r>
              <a:rPr lang="en-US" sz="2400" dirty="0"/>
              <a:t> </a:t>
            </a:r>
            <a:r>
              <a:rPr lang="en-US" sz="2400" dirty="0" err="1"/>
              <a:t>dựa</a:t>
            </a:r>
            <a:r>
              <a:rPr lang="en-US" sz="2400" dirty="0"/>
              <a:t> </a:t>
            </a:r>
            <a:r>
              <a:rPr lang="en-US" sz="2400" dirty="0" err="1"/>
              <a:t>vào</a:t>
            </a:r>
            <a:r>
              <a:rPr lang="en-US" sz="2400" dirty="0"/>
              <a:t> </a:t>
            </a:r>
            <a:r>
              <a:rPr lang="en-US" sz="2400" dirty="0" err="1"/>
              <a:t>mạng</a:t>
            </a:r>
            <a:r>
              <a:rPr lang="en-US" sz="2400" dirty="0"/>
              <a:t> internet.</a:t>
            </a:r>
            <a:endParaRPr sz="2400" dirty="0"/>
          </a:p>
        </p:txBody>
      </p:sp>
      <p:cxnSp>
        <p:nvCxnSpPr>
          <p:cNvPr id="185" name="Google Shape;185;p32"/>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 shot of a stage&#10;&#10;Description automatically generated">
            <a:extLst>
              <a:ext uri="{FF2B5EF4-FFF2-40B4-BE49-F238E27FC236}">
                <a16:creationId xmlns:a16="http://schemas.microsoft.com/office/drawing/2014/main" id="{F6C39446-B70F-4F08-803D-4D2B26EB1141}"/>
              </a:ext>
            </a:extLst>
          </p:cNvPr>
          <p:cNvPicPr>
            <a:picLocks noChangeAspect="1"/>
          </p:cNvPicPr>
          <p:nvPr/>
        </p:nvPicPr>
        <p:blipFill>
          <a:blip r:embed="rId3"/>
          <a:stretch>
            <a:fillRect/>
          </a:stretch>
        </p:blipFill>
        <p:spPr>
          <a:xfrm>
            <a:off x="2405576" y="355752"/>
            <a:ext cx="1684606" cy="12634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3" name="Title 2">
            <a:extLst>
              <a:ext uri="{FF2B5EF4-FFF2-40B4-BE49-F238E27FC236}">
                <a16:creationId xmlns:a16="http://schemas.microsoft.com/office/drawing/2014/main" id="{EFE9F088-849A-41FF-8AEB-A955AFB57788}"/>
              </a:ext>
            </a:extLst>
          </p:cNvPr>
          <p:cNvSpPr>
            <a:spLocks noGrp="1"/>
          </p:cNvSpPr>
          <p:nvPr>
            <p:ph type="ctrTitle"/>
          </p:nvPr>
        </p:nvSpPr>
        <p:spPr>
          <a:xfrm>
            <a:off x="1964850" y="254376"/>
            <a:ext cx="5214300" cy="946200"/>
          </a:xfrm>
        </p:spPr>
        <p:txBody>
          <a:bodyPr/>
          <a:lstStyle/>
          <a:p>
            <a:r>
              <a:rPr lang="en-US" err="1"/>
              <a:t>Kiến</a:t>
            </a:r>
            <a:r>
              <a:rPr lang="en-US"/>
              <a:t> </a:t>
            </a:r>
            <a:r>
              <a:rPr lang="en-US" err="1"/>
              <a:t>trúc</a:t>
            </a:r>
            <a:r>
              <a:rPr lang="en-US"/>
              <a:t> </a:t>
            </a:r>
            <a:r>
              <a:rPr lang="en-US" err="1"/>
              <a:t>điện</a:t>
            </a:r>
            <a:r>
              <a:rPr lang="en-US"/>
              <a:t> </a:t>
            </a:r>
            <a:r>
              <a:rPr lang="en-US" err="1"/>
              <a:t>toán</a:t>
            </a:r>
            <a:r>
              <a:rPr lang="en-US"/>
              <a:t> </a:t>
            </a:r>
            <a:r>
              <a:rPr lang="en-US" err="1"/>
              <a:t>đám</a:t>
            </a:r>
            <a:r>
              <a:rPr lang="en-US"/>
              <a:t> </a:t>
            </a:r>
            <a:r>
              <a:rPr lang="en-US" err="1"/>
              <a:t>mây</a:t>
            </a:r>
            <a:endParaRPr lang="vi-VN"/>
          </a:p>
        </p:txBody>
      </p:sp>
      <p:pic>
        <p:nvPicPr>
          <p:cNvPr id="7" name="Picture 6" descr="A screenshot of a cell phone&#10;&#10;Description automatically generated">
            <a:extLst>
              <a:ext uri="{FF2B5EF4-FFF2-40B4-BE49-F238E27FC236}">
                <a16:creationId xmlns:a16="http://schemas.microsoft.com/office/drawing/2014/main" id="{A37F4D76-1E9C-4BCF-B2EC-42B6DC47B9BD}"/>
              </a:ext>
            </a:extLst>
          </p:cNvPr>
          <p:cNvPicPr>
            <a:picLocks noChangeAspect="1"/>
          </p:cNvPicPr>
          <p:nvPr/>
        </p:nvPicPr>
        <p:blipFill>
          <a:blip r:embed="rId3"/>
          <a:stretch>
            <a:fillRect/>
          </a:stretch>
        </p:blipFill>
        <p:spPr>
          <a:xfrm>
            <a:off x="1768195" y="840434"/>
            <a:ext cx="5410955" cy="4048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9" name="Google Shape;199;p33"/>
          <p:cNvSpPr/>
          <p:nvPr/>
        </p:nvSpPr>
        <p:spPr>
          <a:xfrm>
            <a:off x="674611" y="1275737"/>
            <a:ext cx="7794777" cy="3204444"/>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3"/>
          <p:cNvSpPr txBox="1"/>
          <p:nvPr/>
        </p:nvSpPr>
        <p:spPr>
          <a:xfrm>
            <a:off x="906085" y="1549767"/>
            <a:ext cx="7331827" cy="2898168"/>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400" b="1" dirty="0" err="1">
                <a:solidFill>
                  <a:schemeClr val="dk1"/>
                </a:solidFill>
                <a:latin typeface="Roboto Condensed Light"/>
                <a:ea typeface="Roboto Condensed Light"/>
                <a:cs typeface="Roboto Condensed Light"/>
                <a:sym typeface="Roboto Condensed Light"/>
              </a:rPr>
              <a:t>Dịch</a:t>
            </a:r>
            <a:r>
              <a:rPr lang="en-US" sz="2400" b="1" dirty="0">
                <a:solidFill>
                  <a:schemeClr val="dk1"/>
                </a:solidFill>
                <a:latin typeface="Roboto Condensed Light"/>
                <a:ea typeface="Roboto Condensed Light"/>
                <a:cs typeface="Roboto Condensed Light"/>
                <a:sym typeface="Roboto Condensed Light"/>
              </a:rPr>
              <a:t> </a:t>
            </a:r>
            <a:r>
              <a:rPr lang="en-US" sz="2400" b="1" dirty="0" err="1">
                <a:solidFill>
                  <a:schemeClr val="dk1"/>
                </a:solidFill>
                <a:latin typeface="Roboto Condensed Light"/>
                <a:ea typeface="Roboto Condensed Light"/>
                <a:cs typeface="Roboto Condensed Light"/>
                <a:sym typeface="Roboto Condensed Light"/>
              </a:rPr>
              <a:t>vụ</a:t>
            </a:r>
            <a:r>
              <a:rPr lang="en-US" sz="2400" b="1" dirty="0">
                <a:solidFill>
                  <a:schemeClr val="dk1"/>
                </a:solidFill>
                <a:latin typeface="Roboto Condensed Light"/>
                <a:ea typeface="Roboto Condensed Light"/>
                <a:cs typeface="Roboto Condensed Light"/>
                <a:sym typeface="Roboto Condensed Light"/>
              </a:rPr>
              <a:t> c</a:t>
            </a:r>
            <a:r>
              <a:rPr lang="vi-VN" sz="2400" b="1" dirty="0">
                <a:solidFill>
                  <a:schemeClr val="dk1"/>
                </a:solidFill>
                <a:latin typeface="Roboto Condensed Light"/>
                <a:ea typeface="Roboto Condensed Light"/>
                <a:cs typeface="Roboto Condensed Light"/>
                <a:sym typeface="Roboto Condensed Light"/>
              </a:rPr>
              <a:t>ơ</a:t>
            </a:r>
            <a:r>
              <a:rPr lang="en-US" sz="2400" b="1" dirty="0">
                <a:solidFill>
                  <a:schemeClr val="dk1"/>
                </a:solidFill>
                <a:latin typeface="Roboto Condensed Light"/>
                <a:ea typeface="Roboto Condensed Light"/>
                <a:cs typeface="Roboto Condensed Light"/>
                <a:sym typeface="Roboto Condensed Light"/>
              </a:rPr>
              <a:t> </a:t>
            </a:r>
            <a:r>
              <a:rPr lang="en-US" sz="2400" b="1" dirty="0" err="1">
                <a:solidFill>
                  <a:schemeClr val="dk1"/>
                </a:solidFill>
                <a:latin typeface="Roboto Condensed Light"/>
                <a:ea typeface="Roboto Condensed Light"/>
                <a:cs typeface="Roboto Condensed Light"/>
                <a:sym typeface="Roboto Condensed Light"/>
              </a:rPr>
              <a:t>sở</a:t>
            </a:r>
            <a:r>
              <a:rPr lang="en-US" sz="2400" b="1" dirty="0">
                <a:solidFill>
                  <a:schemeClr val="dk1"/>
                </a:solidFill>
                <a:latin typeface="Roboto Condensed Light"/>
                <a:ea typeface="Roboto Condensed Light"/>
                <a:cs typeface="Roboto Condensed Light"/>
                <a:sym typeface="Roboto Condensed Light"/>
              </a:rPr>
              <a:t> </a:t>
            </a:r>
            <a:r>
              <a:rPr lang="en-US" sz="2400" b="1" dirty="0" err="1">
                <a:solidFill>
                  <a:schemeClr val="dk1"/>
                </a:solidFill>
                <a:latin typeface="Roboto Condensed Light"/>
                <a:ea typeface="Roboto Condensed Light"/>
                <a:cs typeface="Roboto Condensed Light"/>
                <a:sym typeface="Roboto Condensed Light"/>
              </a:rPr>
              <a:t>hạ</a:t>
            </a:r>
            <a:r>
              <a:rPr lang="en-US" sz="2400" b="1" dirty="0">
                <a:solidFill>
                  <a:schemeClr val="dk1"/>
                </a:solidFill>
                <a:latin typeface="Roboto Condensed Light"/>
                <a:ea typeface="Roboto Condensed Light"/>
                <a:cs typeface="Roboto Condensed Light"/>
                <a:sym typeface="Roboto Condensed Light"/>
              </a:rPr>
              <a:t> </a:t>
            </a:r>
            <a:r>
              <a:rPr lang="en-US" sz="2400" b="1" dirty="0" err="1">
                <a:solidFill>
                  <a:schemeClr val="dk1"/>
                </a:solidFill>
                <a:latin typeface="Roboto Condensed Light"/>
                <a:ea typeface="Roboto Condensed Light"/>
                <a:cs typeface="Roboto Condensed Light"/>
                <a:sym typeface="Roboto Condensed Light"/>
              </a:rPr>
              <a:t>tầng</a:t>
            </a:r>
            <a:r>
              <a:rPr lang="en-US" sz="2400" b="1" dirty="0">
                <a:solidFill>
                  <a:schemeClr val="dk1"/>
                </a:solidFill>
                <a:latin typeface="Roboto Condensed Light"/>
                <a:ea typeface="Roboto Condensed Light"/>
                <a:cs typeface="Roboto Condensed Light"/>
                <a:sym typeface="Roboto Condensed Light"/>
              </a:rPr>
              <a:t> (IaaS):</a:t>
            </a:r>
          </a:p>
          <a:p>
            <a:pPr lvl="0" algn="just" rtl="0">
              <a:spcBef>
                <a:spcPts val="0"/>
              </a:spcBef>
              <a:spcAft>
                <a:spcPts val="0"/>
              </a:spcAft>
            </a:pPr>
            <a:r>
              <a:rPr lang="en-US" sz="2400" b="1" dirty="0">
                <a:solidFill>
                  <a:schemeClr val="dk1"/>
                </a:solidFill>
                <a:latin typeface="Roboto Condensed Light"/>
                <a:ea typeface="Roboto Condensed Light"/>
                <a:cs typeface="Roboto Condensed Light"/>
                <a:sym typeface="Roboto Condensed Light"/>
              </a:rPr>
              <a:t> </a:t>
            </a:r>
            <a:r>
              <a:rPr lang="en-US" sz="2400" b="1" dirty="0" smtClean="0">
                <a:solidFill>
                  <a:schemeClr val="dk1"/>
                </a:solidFill>
                <a:latin typeface="Roboto Condensed Light"/>
                <a:ea typeface="Roboto Condensed Light"/>
                <a:cs typeface="Roboto Condensed Light"/>
                <a:sym typeface="Roboto Condensed Light"/>
              </a:rPr>
              <a:t>       </a:t>
            </a:r>
            <a:r>
              <a:rPr lang="en-US" sz="2400" dirty="0" smtClean="0">
                <a:solidFill>
                  <a:schemeClr val="dk1"/>
                </a:solidFill>
                <a:latin typeface="Roboto Condensed Light"/>
                <a:ea typeface="Roboto Condensed Light"/>
                <a:cs typeface="Roboto Condensed Light"/>
                <a:sym typeface="Roboto Condensed Light"/>
              </a:rPr>
              <a:t>IaaS </a:t>
            </a:r>
            <a:r>
              <a:rPr lang="en-US" sz="2400" dirty="0" err="1">
                <a:solidFill>
                  <a:schemeClr val="dk1"/>
                </a:solidFill>
                <a:latin typeface="Roboto Condensed Light"/>
                <a:ea typeface="Roboto Condensed Light"/>
                <a:cs typeface="Roboto Condensed Light"/>
                <a:sym typeface="Roboto Condensed Light"/>
              </a:rPr>
              <a:t>là</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dịch</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vụ</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trung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tâm</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cung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cấp</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khả</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năng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truy</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xuất</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tài</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nguyên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từ</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xa</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Iaas</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bao</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gồm</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một</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tập</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hợp</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các</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tài</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nguyên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vật</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lí</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nh</a:t>
            </a:r>
            <a:r>
              <a:rPr lang="vi-VN" sz="2400" dirty="0">
                <a:solidFill>
                  <a:schemeClr val="dk1"/>
                </a:solidFill>
                <a:latin typeface="Roboto Condensed Light"/>
                <a:ea typeface="Roboto Condensed Light"/>
                <a:cs typeface="Roboto Condensed Light"/>
                <a:sym typeface="Roboto Condensed Light"/>
              </a:rPr>
              <a:t>ư</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máy</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chủ</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các</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thiết</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bị</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mạng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và</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các</a:t>
            </a:r>
            <a:r>
              <a:rPr lang="en-US" sz="2400" dirty="0">
                <a:solidFill>
                  <a:schemeClr val="dk1"/>
                </a:solidFill>
                <a:latin typeface="Roboto Condensed Light"/>
                <a:ea typeface="Roboto Condensed Light"/>
                <a:cs typeface="Roboto Condensed Light"/>
                <a:sym typeface="Roboto Condensed Light"/>
              </a:rPr>
              <a:t> ổ </a:t>
            </a:r>
            <a:r>
              <a:rPr lang="vi-VN" sz="2400" dirty="0">
                <a:solidFill>
                  <a:schemeClr val="dk1"/>
                </a:solidFill>
                <a:latin typeface="Roboto Condensed Light"/>
                <a:ea typeface="Roboto Condensed Light"/>
                <a:cs typeface="Roboto Condensed Light"/>
                <a:sym typeface="Roboto Condensed Light"/>
              </a:rPr>
              <a:t>ư</a:t>
            </a:r>
            <a:r>
              <a:rPr lang="en-US" sz="2400" dirty="0">
                <a:solidFill>
                  <a:schemeClr val="dk1"/>
                </a:solidFill>
                <a:latin typeface="Roboto Condensed Light"/>
                <a:ea typeface="Roboto Condensed Light"/>
                <a:cs typeface="Roboto Condensed Light"/>
                <a:sym typeface="Roboto Condensed Light"/>
              </a:rPr>
              <a:t>u </a:t>
            </a:r>
            <a:r>
              <a:rPr lang="en-US" sz="2400" dirty="0" err="1">
                <a:solidFill>
                  <a:schemeClr val="dk1"/>
                </a:solidFill>
                <a:latin typeface="Roboto Condensed Light"/>
                <a:ea typeface="Roboto Condensed Light"/>
                <a:cs typeface="Roboto Condensed Light"/>
                <a:sym typeface="Roboto Condensed Light"/>
              </a:rPr>
              <a:t>trữ</a:t>
            </a:r>
            <a:r>
              <a:rPr lang="en-US" sz="2400" dirty="0">
                <a:solidFill>
                  <a:schemeClr val="dk1"/>
                </a:solidFill>
                <a:latin typeface="Roboto Condensed Light"/>
                <a:ea typeface="Roboto Condensed Light"/>
                <a:cs typeface="Roboto Condensed Light"/>
                <a:sym typeface="Roboto Condensed Light"/>
              </a:rPr>
              <a:t>.</a:t>
            </a:r>
            <a:endParaRPr sz="1000" dirty="0">
              <a:solidFill>
                <a:schemeClr val="dk1"/>
              </a:solidFill>
              <a:latin typeface="Roboto Condensed Light"/>
              <a:ea typeface="Roboto Condensed Light"/>
              <a:cs typeface="Roboto Condensed Light"/>
              <a:sym typeface="Roboto Condensed Light"/>
            </a:endParaRPr>
          </a:p>
        </p:txBody>
      </p:sp>
      <p:sp>
        <p:nvSpPr>
          <p:cNvPr id="3" name="Title 2">
            <a:extLst>
              <a:ext uri="{FF2B5EF4-FFF2-40B4-BE49-F238E27FC236}">
                <a16:creationId xmlns:a16="http://schemas.microsoft.com/office/drawing/2014/main" id="{EFE9F088-849A-41FF-8AEB-A955AFB57788}"/>
              </a:ext>
            </a:extLst>
          </p:cNvPr>
          <p:cNvSpPr>
            <a:spLocks noGrp="1"/>
          </p:cNvSpPr>
          <p:nvPr>
            <p:ph type="ctrTitle"/>
          </p:nvPr>
        </p:nvSpPr>
        <p:spPr>
          <a:xfrm>
            <a:off x="1964850" y="254376"/>
            <a:ext cx="5214300" cy="946200"/>
          </a:xfrm>
        </p:spPr>
        <p:txBody>
          <a:bodyPr/>
          <a:lstStyle/>
          <a:p>
            <a:r>
              <a:rPr lang="en-US" err="1"/>
              <a:t>Kiến</a:t>
            </a:r>
            <a:r>
              <a:rPr lang="en-US"/>
              <a:t> </a:t>
            </a:r>
            <a:r>
              <a:rPr lang="en-US" err="1"/>
              <a:t>trúc</a:t>
            </a:r>
            <a:r>
              <a:rPr lang="en-US"/>
              <a:t> </a:t>
            </a:r>
            <a:r>
              <a:rPr lang="en-US" err="1"/>
              <a:t>điện</a:t>
            </a:r>
            <a:r>
              <a:rPr lang="en-US"/>
              <a:t> </a:t>
            </a:r>
            <a:r>
              <a:rPr lang="en-US" err="1"/>
              <a:t>toán</a:t>
            </a:r>
            <a:r>
              <a:rPr lang="en-US"/>
              <a:t> </a:t>
            </a:r>
            <a:r>
              <a:rPr lang="en-US" err="1"/>
              <a:t>đám</a:t>
            </a:r>
            <a:r>
              <a:rPr lang="en-US"/>
              <a:t> </a:t>
            </a:r>
            <a:r>
              <a:rPr lang="en-US" err="1"/>
              <a:t>mây</a:t>
            </a:r>
            <a:endParaRPr lang="vi-VN"/>
          </a:p>
        </p:txBody>
      </p:sp>
      <p:pic>
        <p:nvPicPr>
          <p:cNvPr id="5" name="Picture 4" descr="A picture containing computer&#10;&#10;Description automatically generated">
            <a:extLst>
              <a:ext uri="{FF2B5EF4-FFF2-40B4-BE49-F238E27FC236}">
                <a16:creationId xmlns:a16="http://schemas.microsoft.com/office/drawing/2014/main" id="{6B621987-3F7A-43A0-B4ED-95DE6AB37DE6}"/>
              </a:ext>
            </a:extLst>
          </p:cNvPr>
          <p:cNvPicPr>
            <a:picLocks noChangeAspect="1"/>
          </p:cNvPicPr>
          <p:nvPr/>
        </p:nvPicPr>
        <p:blipFill rotWithShape="1">
          <a:blip r:embed="rId3"/>
          <a:srcRect r="30460"/>
          <a:stretch/>
        </p:blipFill>
        <p:spPr>
          <a:xfrm>
            <a:off x="6898245" y="522099"/>
            <a:ext cx="2006603" cy="1447578"/>
          </a:xfrm>
          <a:prstGeom prst="rect">
            <a:avLst/>
          </a:prstGeom>
        </p:spPr>
      </p:pic>
    </p:spTree>
    <p:extLst>
      <p:ext uri="{BB962C8B-B14F-4D97-AF65-F5344CB8AC3E}">
        <p14:creationId xmlns:p14="http://schemas.microsoft.com/office/powerpoint/2010/main" val="3462217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9" name="Google Shape;199;p33"/>
          <p:cNvSpPr/>
          <p:nvPr/>
        </p:nvSpPr>
        <p:spPr>
          <a:xfrm>
            <a:off x="674611" y="1275737"/>
            <a:ext cx="7794777" cy="3204444"/>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3"/>
          <p:cNvSpPr txBox="1"/>
          <p:nvPr/>
        </p:nvSpPr>
        <p:spPr>
          <a:xfrm>
            <a:off x="906085" y="1549767"/>
            <a:ext cx="7331827" cy="2898168"/>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400" b="1" dirty="0" err="1">
                <a:solidFill>
                  <a:schemeClr val="dk1"/>
                </a:solidFill>
                <a:latin typeface="Roboto Condensed Light"/>
                <a:ea typeface="Roboto Condensed Light"/>
                <a:cs typeface="Roboto Condensed Light"/>
                <a:sym typeface="Roboto Condensed Light"/>
              </a:rPr>
              <a:t>Dịch</a:t>
            </a:r>
            <a:r>
              <a:rPr lang="en-US" sz="2400" b="1" dirty="0">
                <a:solidFill>
                  <a:schemeClr val="dk1"/>
                </a:solidFill>
                <a:latin typeface="Roboto Condensed Light"/>
                <a:ea typeface="Roboto Condensed Light"/>
                <a:cs typeface="Roboto Condensed Light"/>
                <a:sym typeface="Roboto Condensed Light"/>
              </a:rPr>
              <a:t> </a:t>
            </a:r>
            <a:r>
              <a:rPr lang="en-US" sz="2400" b="1" dirty="0" err="1">
                <a:solidFill>
                  <a:schemeClr val="dk1"/>
                </a:solidFill>
                <a:latin typeface="Roboto Condensed Light"/>
                <a:ea typeface="Roboto Condensed Light"/>
                <a:cs typeface="Roboto Condensed Light"/>
                <a:sym typeface="Roboto Condensed Light"/>
              </a:rPr>
              <a:t>vụ</a:t>
            </a:r>
            <a:r>
              <a:rPr lang="en-US" sz="2400" b="1" dirty="0">
                <a:solidFill>
                  <a:schemeClr val="dk1"/>
                </a:solidFill>
                <a:latin typeface="Roboto Condensed Light"/>
                <a:ea typeface="Roboto Condensed Light"/>
                <a:cs typeface="Roboto Condensed Light"/>
                <a:sym typeface="Roboto Condensed Light"/>
              </a:rPr>
              <a:t> </a:t>
            </a:r>
            <a:r>
              <a:rPr lang="en-US" sz="2400" b="1" dirty="0" err="1">
                <a:solidFill>
                  <a:schemeClr val="dk1"/>
                </a:solidFill>
                <a:latin typeface="Roboto Condensed Light"/>
                <a:ea typeface="Roboto Condensed Light"/>
                <a:cs typeface="Roboto Condensed Light"/>
                <a:sym typeface="Roboto Condensed Light"/>
              </a:rPr>
              <a:t>nền</a:t>
            </a:r>
            <a:r>
              <a:rPr lang="en-US" sz="2400" b="1" dirty="0">
                <a:solidFill>
                  <a:schemeClr val="dk1"/>
                </a:solidFill>
                <a:latin typeface="Roboto Condensed Light"/>
                <a:ea typeface="Roboto Condensed Light"/>
                <a:cs typeface="Roboto Condensed Light"/>
                <a:sym typeface="Roboto Condensed Light"/>
              </a:rPr>
              <a:t> </a:t>
            </a:r>
            <a:r>
              <a:rPr lang="en-US" sz="2400" b="1" dirty="0" err="1">
                <a:solidFill>
                  <a:schemeClr val="dk1"/>
                </a:solidFill>
                <a:latin typeface="Roboto Condensed Light"/>
                <a:ea typeface="Roboto Condensed Light"/>
                <a:cs typeface="Roboto Condensed Light"/>
                <a:sym typeface="Roboto Condensed Light"/>
              </a:rPr>
              <a:t>tảng</a:t>
            </a:r>
            <a:r>
              <a:rPr lang="en-US" sz="2400" b="1" dirty="0">
                <a:solidFill>
                  <a:schemeClr val="dk1"/>
                </a:solidFill>
                <a:latin typeface="Roboto Condensed Light"/>
                <a:ea typeface="Roboto Condensed Light"/>
                <a:cs typeface="Roboto Condensed Light"/>
                <a:sym typeface="Roboto Condensed Light"/>
              </a:rPr>
              <a:t> (PaaS):</a:t>
            </a:r>
          </a:p>
          <a:p>
            <a:pPr lvl="0" algn="just" rtl="0">
              <a:spcBef>
                <a:spcPts val="0"/>
              </a:spcBef>
              <a:spcAft>
                <a:spcPts val="0"/>
              </a:spcAft>
            </a:pPr>
            <a:r>
              <a:rPr lang="en-US" sz="2400" b="1" dirty="0">
                <a:solidFill>
                  <a:schemeClr val="dk1"/>
                </a:solidFill>
                <a:latin typeface="Roboto Condensed Light"/>
                <a:ea typeface="Roboto Condensed Light"/>
                <a:cs typeface="Roboto Condensed Light"/>
                <a:sym typeface="Roboto Condensed Light"/>
              </a:rPr>
              <a:t> </a:t>
            </a:r>
            <a:r>
              <a:rPr lang="en-US" sz="2400" b="1" dirty="0" smtClean="0">
                <a:solidFill>
                  <a:schemeClr val="dk1"/>
                </a:solidFill>
                <a:latin typeface="Roboto Condensed Light"/>
                <a:ea typeface="Roboto Condensed Light"/>
                <a:cs typeface="Roboto Condensed Light"/>
                <a:sym typeface="Roboto Condensed Light"/>
              </a:rPr>
              <a:t>       </a:t>
            </a:r>
            <a:r>
              <a:rPr lang="en-US" sz="2400" dirty="0" smtClean="0">
                <a:solidFill>
                  <a:schemeClr val="dk1"/>
                </a:solidFill>
                <a:latin typeface="Roboto Condensed Light"/>
                <a:ea typeface="Roboto Condensed Light"/>
                <a:cs typeface="Roboto Condensed Light"/>
                <a:sym typeface="Roboto Condensed Light"/>
              </a:rPr>
              <a:t>PaaS </a:t>
            </a:r>
            <a:r>
              <a:rPr lang="en-US" sz="2400" dirty="0" err="1">
                <a:solidFill>
                  <a:schemeClr val="dk1"/>
                </a:solidFill>
                <a:latin typeface="Roboto Condensed Light"/>
                <a:ea typeface="Roboto Condensed Light"/>
                <a:cs typeface="Roboto Condensed Light"/>
                <a:sym typeface="Roboto Condensed Light"/>
              </a:rPr>
              <a:t>cung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cấp</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cho</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các</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nhà</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phát</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triển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một</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nền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tảng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hoàn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chỉnh</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bao</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gồm</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Phát</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triển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ứng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dụng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phát</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triển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giao</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diện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phát</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triển</a:t>
            </a:r>
            <a:r>
              <a:rPr lang="en-US" sz="2400" dirty="0">
                <a:solidFill>
                  <a:schemeClr val="dk1"/>
                </a:solidFill>
                <a:latin typeface="Roboto Condensed Light"/>
                <a:ea typeface="Roboto Condensed Light"/>
                <a:cs typeface="Roboto Condensed Light"/>
                <a:sym typeface="Roboto Condensed Light"/>
              </a:rPr>
              <a:t> c</a:t>
            </a:r>
            <a:r>
              <a:rPr lang="vi-VN" sz="2400" dirty="0">
                <a:solidFill>
                  <a:schemeClr val="dk1"/>
                </a:solidFill>
                <a:latin typeface="Roboto Condensed Light"/>
                <a:ea typeface="Roboto Condensed Light"/>
                <a:cs typeface="Roboto Condensed Light"/>
                <a:sym typeface="Roboto Condensed Light"/>
              </a:rPr>
              <a:t>ơ</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sở</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dữ</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liệu</a:t>
            </a:r>
            <a:r>
              <a:rPr lang="en-US" sz="2400" dirty="0">
                <a:solidFill>
                  <a:schemeClr val="dk1"/>
                </a:solidFill>
                <a:latin typeface="Roboto Condensed Light"/>
                <a:ea typeface="Roboto Condensed Light"/>
                <a:cs typeface="Roboto Condensed Light"/>
                <a:sym typeface="Roboto Condensed Light"/>
              </a:rPr>
              <a:t>, l</a:t>
            </a:r>
            <a:r>
              <a:rPr lang="vi-VN" sz="2400" dirty="0">
                <a:solidFill>
                  <a:schemeClr val="dk1"/>
                </a:solidFill>
                <a:latin typeface="Roboto Condensed Light"/>
                <a:ea typeface="Roboto Condensed Light"/>
                <a:cs typeface="Roboto Condensed Light"/>
                <a:sym typeface="Roboto Condensed Light"/>
              </a:rPr>
              <a:t>ư</a:t>
            </a:r>
            <a:r>
              <a:rPr lang="en-US" sz="2400" dirty="0">
                <a:solidFill>
                  <a:schemeClr val="dk1"/>
                </a:solidFill>
                <a:latin typeface="Roboto Condensed Light"/>
                <a:ea typeface="Roboto Condensed Light"/>
                <a:cs typeface="Roboto Condensed Light"/>
                <a:sym typeface="Roboto Condensed Light"/>
              </a:rPr>
              <a:t>u </a:t>
            </a:r>
            <a:r>
              <a:rPr lang="en-US" sz="2400" dirty="0" err="1">
                <a:solidFill>
                  <a:schemeClr val="dk1"/>
                </a:solidFill>
                <a:latin typeface="Roboto Condensed Light"/>
                <a:ea typeface="Roboto Condensed Light"/>
                <a:cs typeface="Roboto Condensed Light"/>
                <a:sym typeface="Roboto Condensed Light"/>
              </a:rPr>
              <a:t>trữ</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dữ</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liệu</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Đồng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thời</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hỗ</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trợ</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phát</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triển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sản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phẩm</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phần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mềm</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theo</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chu</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kỳ</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vòng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đời</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như</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phát</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triển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kiểm</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định</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triển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khai</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các</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ứng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dụng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và</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dịch</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vụ</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trên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nền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tảng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điện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toán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đám</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mây</a:t>
            </a:r>
            <a:r>
              <a:rPr lang="en-US" sz="2400" dirty="0">
                <a:solidFill>
                  <a:schemeClr val="dk1"/>
                </a:solidFill>
                <a:latin typeface="Roboto Condensed Light"/>
                <a:ea typeface="Roboto Condensed Light"/>
                <a:cs typeface="Roboto Condensed Light"/>
                <a:sym typeface="Roboto Condensed Light"/>
              </a:rPr>
              <a:t>.</a:t>
            </a:r>
            <a:endParaRPr sz="1000" dirty="0">
              <a:solidFill>
                <a:schemeClr val="dk1"/>
              </a:solidFill>
              <a:latin typeface="Roboto Condensed Light"/>
              <a:ea typeface="Roboto Condensed Light"/>
              <a:cs typeface="Roboto Condensed Light"/>
              <a:sym typeface="Roboto Condensed Light"/>
            </a:endParaRPr>
          </a:p>
        </p:txBody>
      </p:sp>
      <p:sp>
        <p:nvSpPr>
          <p:cNvPr id="3" name="Title 2">
            <a:extLst>
              <a:ext uri="{FF2B5EF4-FFF2-40B4-BE49-F238E27FC236}">
                <a16:creationId xmlns:a16="http://schemas.microsoft.com/office/drawing/2014/main" id="{EFE9F088-849A-41FF-8AEB-A955AFB57788}"/>
              </a:ext>
            </a:extLst>
          </p:cNvPr>
          <p:cNvSpPr>
            <a:spLocks noGrp="1"/>
          </p:cNvSpPr>
          <p:nvPr>
            <p:ph type="ctrTitle"/>
          </p:nvPr>
        </p:nvSpPr>
        <p:spPr>
          <a:xfrm>
            <a:off x="1964850" y="254376"/>
            <a:ext cx="5214300" cy="946200"/>
          </a:xfrm>
        </p:spPr>
        <p:txBody>
          <a:bodyPr/>
          <a:lstStyle/>
          <a:p>
            <a:r>
              <a:rPr lang="en-US" err="1"/>
              <a:t>Kiến</a:t>
            </a:r>
            <a:r>
              <a:rPr lang="en-US"/>
              <a:t> </a:t>
            </a:r>
            <a:r>
              <a:rPr lang="en-US" err="1"/>
              <a:t>trúc</a:t>
            </a:r>
            <a:r>
              <a:rPr lang="en-US"/>
              <a:t> </a:t>
            </a:r>
            <a:r>
              <a:rPr lang="en-US" err="1"/>
              <a:t>điện</a:t>
            </a:r>
            <a:r>
              <a:rPr lang="en-US"/>
              <a:t> </a:t>
            </a:r>
            <a:r>
              <a:rPr lang="en-US" err="1"/>
              <a:t>toán</a:t>
            </a:r>
            <a:r>
              <a:rPr lang="en-US"/>
              <a:t> </a:t>
            </a:r>
            <a:r>
              <a:rPr lang="en-US" err="1"/>
              <a:t>đám</a:t>
            </a:r>
            <a:r>
              <a:rPr lang="en-US"/>
              <a:t> </a:t>
            </a:r>
            <a:r>
              <a:rPr lang="en-US" err="1"/>
              <a:t>mây</a:t>
            </a:r>
            <a:endParaRPr lang="vi-VN"/>
          </a:p>
        </p:txBody>
      </p:sp>
      <p:pic>
        <p:nvPicPr>
          <p:cNvPr id="5" name="Picture 4" descr="A picture containing computer&#10;&#10;Description automatically generated">
            <a:extLst>
              <a:ext uri="{FF2B5EF4-FFF2-40B4-BE49-F238E27FC236}">
                <a16:creationId xmlns:a16="http://schemas.microsoft.com/office/drawing/2014/main" id="{6B621987-3F7A-43A0-B4ED-95DE6AB37DE6}"/>
              </a:ext>
            </a:extLst>
          </p:cNvPr>
          <p:cNvPicPr>
            <a:picLocks noChangeAspect="1"/>
          </p:cNvPicPr>
          <p:nvPr/>
        </p:nvPicPr>
        <p:blipFill rotWithShape="1">
          <a:blip r:embed="rId3"/>
          <a:srcRect r="30460"/>
          <a:stretch/>
        </p:blipFill>
        <p:spPr>
          <a:xfrm>
            <a:off x="6898245" y="522099"/>
            <a:ext cx="2006603" cy="1447578"/>
          </a:xfrm>
          <a:prstGeom prst="rect">
            <a:avLst/>
          </a:prstGeom>
        </p:spPr>
      </p:pic>
    </p:spTree>
    <p:extLst>
      <p:ext uri="{BB962C8B-B14F-4D97-AF65-F5344CB8AC3E}">
        <p14:creationId xmlns:p14="http://schemas.microsoft.com/office/powerpoint/2010/main" val="3061506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9" name="Google Shape;199;p33"/>
          <p:cNvSpPr/>
          <p:nvPr/>
        </p:nvSpPr>
        <p:spPr>
          <a:xfrm>
            <a:off x="674611" y="1275737"/>
            <a:ext cx="7794777" cy="3204444"/>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3"/>
          <p:cNvSpPr txBox="1"/>
          <p:nvPr/>
        </p:nvSpPr>
        <p:spPr>
          <a:xfrm>
            <a:off x="906085" y="1549767"/>
            <a:ext cx="7331827" cy="2898168"/>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2400" b="1" dirty="0" err="1">
                <a:solidFill>
                  <a:schemeClr val="dk1"/>
                </a:solidFill>
                <a:latin typeface="Roboto Condensed Light"/>
                <a:ea typeface="Roboto Condensed Light"/>
                <a:cs typeface="Roboto Condensed Light"/>
                <a:sym typeface="Roboto Condensed Light"/>
              </a:rPr>
              <a:t>Dịch</a:t>
            </a:r>
            <a:r>
              <a:rPr lang="en-US" sz="2400" b="1" dirty="0">
                <a:solidFill>
                  <a:schemeClr val="dk1"/>
                </a:solidFill>
                <a:latin typeface="Roboto Condensed Light"/>
                <a:ea typeface="Roboto Condensed Light"/>
                <a:cs typeface="Roboto Condensed Light"/>
                <a:sym typeface="Roboto Condensed Light"/>
              </a:rPr>
              <a:t> </a:t>
            </a:r>
            <a:r>
              <a:rPr lang="en-US" sz="2400" b="1" dirty="0" err="1">
                <a:solidFill>
                  <a:schemeClr val="dk1"/>
                </a:solidFill>
                <a:latin typeface="Roboto Condensed Light"/>
                <a:ea typeface="Roboto Condensed Light"/>
                <a:cs typeface="Roboto Condensed Light"/>
                <a:sym typeface="Roboto Condensed Light"/>
              </a:rPr>
              <a:t>vụ</a:t>
            </a:r>
            <a:r>
              <a:rPr lang="en-US" sz="2400" b="1" dirty="0">
                <a:solidFill>
                  <a:schemeClr val="dk1"/>
                </a:solidFill>
                <a:latin typeface="Roboto Condensed Light"/>
                <a:ea typeface="Roboto Condensed Light"/>
                <a:cs typeface="Roboto Condensed Light"/>
                <a:sym typeface="Roboto Condensed Light"/>
              </a:rPr>
              <a:t> </a:t>
            </a:r>
            <a:r>
              <a:rPr lang="en-US" sz="2400" b="1" dirty="0" err="1">
                <a:solidFill>
                  <a:schemeClr val="dk1"/>
                </a:solidFill>
                <a:latin typeface="Roboto Condensed Light"/>
                <a:ea typeface="Roboto Condensed Light"/>
                <a:cs typeface="Roboto Condensed Light"/>
                <a:sym typeface="Roboto Condensed Light"/>
              </a:rPr>
              <a:t>phần</a:t>
            </a:r>
            <a:r>
              <a:rPr lang="en-US" sz="2400" b="1" dirty="0">
                <a:solidFill>
                  <a:schemeClr val="dk1"/>
                </a:solidFill>
                <a:latin typeface="Roboto Condensed Light"/>
                <a:ea typeface="Roboto Condensed Light"/>
                <a:cs typeface="Roboto Condensed Light"/>
                <a:sym typeface="Roboto Condensed Light"/>
              </a:rPr>
              <a:t> </a:t>
            </a:r>
            <a:r>
              <a:rPr lang="en-US" sz="2400" b="1" dirty="0" err="1">
                <a:solidFill>
                  <a:schemeClr val="dk1"/>
                </a:solidFill>
                <a:latin typeface="Roboto Condensed Light"/>
                <a:ea typeface="Roboto Condensed Light"/>
                <a:cs typeface="Roboto Condensed Light"/>
                <a:sym typeface="Roboto Condensed Light"/>
              </a:rPr>
              <a:t>mềm</a:t>
            </a:r>
            <a:r>
              <a:rPr lang="en-US" sz="2400" b="1" dirty="0">
                <a:solidFill>
                  <a:schemeClr val="dk1"/>
                </a:solidFill>
                <a:latin typeface="Roboto Condensed Light"/>
                <a:ea typeface="Roboto Condensed Light"/>
                <a:cs typeface="Roboto Condensed Light"/>
                <a:sym typeface="Roboto Condensed Light"/>
              </a:rPr>
              <a:t> (SaaS</a:t>
            </a:r>
            <a:r>
              <a:rPr lang="en-US" sz="2400" b="1" dirty="0" smtClean="0">
                <a:solidFill>
                  <a:schemeClr val="dk1"/>
                </a:solidFill>
                <a:latin typeface="Roboto Condensed Light"/>
                <a:ea typeface="Roboto Condensed Light"/>
                <a:cs typeface="Roboto Condensed Light"/>
                <a:sym typeface="Roboto Condensed Light"/>
              </a:rPr>
              <a:t>):</a:t>
            </a:r>
          </a:p>
          <a:p>
            <a:pPr lvl="0" rtl="0">
              <a:spcBef>
                <a:spcPts val="0"/>
              </a:spcBef>
              <a:spcAft>
                <a:spcPts val="0"/>
              </a:spcAft>
            </a:pPr>
            <a:r>
              <a:rPr lang="en-US" sz="2400" b="1" dirty="0" smtClean="0">
                <a:solidFill>
                  <a:schemeClr val="dk1"/>
                </a:solidFill>
                <a:latin typeface="Roboto Condensed Light"/>
                <a:ea typeface="Roboto Condensed Light"/>
                <a:cs typeface="Roboto Condensed Light"/>
                <a:sym typeface="Roboto Condensed Light"/>
              </a:rPr>
              <a:t>        </a:t>
            </a:r>
            <a:r>
              <a:rPr lang="en-US" sz="2400" dirty="0" err="1" smtClean="0">
                <a:solidFill>
                  <a:schemeClr val="dk1"/>
                </a:solidFill>
                <a:latin typeface="Roboto Condensed Light"/>
                <a:ea typeface="Roboto Condensed Light"/>
                <a:cs typeface="Roboto Condensed Light"/>
                <a:sym typeface="Roboto Condensed Light"/>
              </a:rPr>
              <a:t>Mô</a:t>
            </a:r>
            <a:r>
              <a:rPr lang="en-US" sz="2400" dirty="0" smtClean="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hình</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dịch</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vụ</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cho</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phép</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nhà</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cung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cấp</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dịch</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vụ</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sẽ</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cung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cấp</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cho</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khách</a:t>
            </a:r>
            <a:r>
              <a:rPr lang="en-US" sz="2400" dirty="0">
                <a:solidFill>
                  <a:schemeClr val="dk1"/>
                </a:solidFill>
                <a:latin typeface="Roboto Condensed Light"/>
                <a:ea typeface="Roboto Condensed Light"/>
                <a:cs typeface="Roboto Condensed Light"/>
                <a:sym typeface="Roboto Condensed Light"/>
              </a:rPr>
              <a:t> hang </a:t>
            </a:r>
            <a:r>
              <a:rPr lang="en-US" sz="2400" dirty="0" err="1">
                <a:solidFill>
                  <a:schemeClr val="dk1"/>
                </a:solidFill>
                <a:latin typeface="Roboto Condensed Light"/>
                <a:ea typeface="Roboto Condensed Light"/>
                <a:cs typeface="Roboto Condensed Light"/>
                <a:sym typeface="Roboto Condensed Light"/>
              </a:rPr>
              <a:t>các</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phần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mềm</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hoặc</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dịch</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vụ</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hoàng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chỉnh</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Khách</a:t>
            </a:r>
            <a:r>
              <a:rPr lang="en-US" sz="2400" dirty="0">
                <a:solidFill>
                  <a:schemeClr val="dk1"/>
                </a:solidFill>
                <a:latin typeface="Roboto Condensed Light"/>
                <a:ea typeface="Roboto Condensed Light"/>
                <a:cs typeface="Roboto Condensed Light"/>
                <a:sym typeface="Roboto Condensed Light"/>
              </a:rPr>
              <a:t> hang </a:t>
            </a:r>
            <a:r>
              <a:rPr lang="en-US" sz="2400" dirty="0" err="1">
                <a:solidFill>
                  <a:schemeClr val="dk1"/>
                </a:solidFill>
                <a:latin typeface="Roboto Condensed Light"/>
                <a:ea typeface="Roboto Condensed Light"/>
                <a:cs typeface="Roboto Condensed Light"/>
                <a:sym typeface="Roboto Condensed Light"/>
              </a:rPr>
              <a:t>có</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thể</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lựa</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chọn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phần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mềm</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hoặc</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dịch</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vụ</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phù</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hợp</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với</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nhu</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cần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Phần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mềm</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hoặc</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dịch</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vụ</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đó</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chạy</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trên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nền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tảng</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điện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toán</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đám</a:t>
            </a:r>
            <a:r>
              <a:rPr lang="en-US" sz="2400" dirty="0">
                <a:solidFill>
                  <a:schemeClr val="dk1"/>
                </a:solidFill>
                <a:latin typeface="Roboto Condensed Light"/>
                <a:ea typeface="Roboto Condensed Light"/>
                <a:cs typeface="Roboto Condensed Light"/>
                <a:sym typeface="Roboto Condensed Light"/>
              </a:rPr>
              <a:t> </a:t>
            </a:r>
            <a:r>
              <a:rPr lang="en-US" sz="2400" dirty="0" err="1">
                <a:solidFill>
                  <a:schemeClr val="dk1"/>
                </a:solidFill>
                <a:latin typeface="Roboto Condensed Light"/>
                <a:ea typeface="Roboto Condensed Light"/>
                <a:cs typeface="Roboto Condensed Light"/>
                <a:sym typeface="Roboto Condensed Light"/>
              </a:rPr>
              <a:t>mây</a:t>
            </a:r>
            <a:r>
              <a:rPr lang="en-US" sz="2400" dirty="0">
                <a:solidFill>
                  <a:schemeClr val="dk1"/>
                </a:solidFill>
                <a:latin typeface="Roboto Condensed Light"/>
                <a:ea typeface="Roboto Condensed Light"/>
                <a:cs typeface="Roboto Condensed Light"/>
                <a:sym typeface="Roboto Condensed Light"/>
              </a:rPr>
              <a:t>.</a:t>
            </a:r>
            <a:endParaRPr sz="1000" dirty="0">
              <a:solidFill>
                <a:schemeClr val="dk1"/>
              </a:solidFill>
              <a:latin typeface="Roboto Condensed Light"/>
              <a:ea typeface="Roboto Condensed Light"/>
              <a:cs typeface="Roboto Condensed Light"/>
              <a:sym typeface="Roboto Condensed Light"/>
            </a:endParaRPr>
          </a:p>
        </p:txBody>
      </p:sp>
      <p:sp>
        <p:nvSpPr>
          <p:cNvPr id="3" name="Title 2">
            <a:extLst>
              <a:ext uri="{FF2B5EF4-FFF2-40B4-BE49-F238E27FC236}">
                <a16:creationId xmlns:a16="http://schemas.microsoft.com/office/drawing/2014/main" id="{EFE9F088-849A-41FF-8AEB-A955AFB57788}"/>
              </a:ext>
            </a:extLst>
          </p:cNvPr>
          <p:cNvSpPr>
            <a:spLocks noGrp="1"/>
          </p:cNvSpPr>
          <p:nvPr>
            <p:ph type="ctrTitle"/>
          </p:nvPr>
        </p:nvSpPr>
        <p:spPr>
          <a:xfrm>
            <a:off x="1964850" y="254376"/>
            <a:ext cx="5214300" cy="946200"/>
          </a:xfrm>
        </p:spPr>
        <p:txBody>
          <a:bodyPr/>
          <a:lstStyle/>
          <a:p>
            <a:r>
              <a:rPr lang="en-US" err="1"/>
              <a:t>Kiến</a:t>
            </a:r>
            <a:r>
              <a:rPr lang="en-US"/>
              <a:t> </a:t>
            </a:r>
            <a:r>
              <a:rPr lang="en-US" err="1"/>
              <a:t>trúc</a:t>
            </a:r>
            <a:r>
              <a:rPr lang="en-US"/>
              <a:t> </a:t>
            </a:r>
            <a:r>
              <a:rPr lang="en-US" err="1"/>
              <a:t>điện</a:t>
            </a:r>
            <a:r>
              <a:rPr lang="en-US"/>
              <a:t> </a:t>
            </a:r>
            <a:r>
              <a:rPr lang="en-US" err="1"/>
              <a:t>toán</a:t>
            </a:r>
            <a:r>
              <a:rPr lang="en-US"/>
              <a:t> </a:t>
            </a:r>
            <a:r>
              <a:rPr lang="en-US" err="1"/>
              <a:t>đám</a:t>
            </a:r>
            <a:r>
              <a:rPr lang="en-US"/>
              <a:t> </a:t>
            </a:r>
            <a:r>
              <a:rPr lang="en-US" err="1"/>
              <a:t>mây</a:t>
            </a:r>
            <a:endParaRPr lang="vi-VN"/>
          </a:p>
        </p:txBody>
      </p:sp>
      <p:pic>
        <p:nvPicPr>
          <p:cNvPr id="5" name="Picture 4" descr="A picture containing computer&#10;&#10;Description automatically generated">
            <a:extLst>
              <a:ext uri="{FF2B5EF4-FFF2-40B4-BE49-F238E27FC236}">
                <a16:creationId xmlns:a16="http://schemas.microsoft.com/office/drawing/2014/main" id="{6B621987-3F7A-43A0-B4ED-95DE6AB37DE6}"/>
              </a:ext>
            </a:extLst>
          </p:cNvPr>
          <p:cNvPicPr>
            <a:picLocks noChangeAspect="1"/>
          </p:cNvPicPr>
          <p:nvPr/>
        </p:nvPicPr>
        <p:blipFill rotWithShape="1">
          <a:blip r:embed="rId3"/>
          <a:srcRect r="30460"/>
          <a:stretch/>
        </p:blipFill>
        <p:spPr>
          <a:xfrm>
            <a:off x="6898245" y="522099"/>
            <a:ext cx="2006603" cy="1447578"/>
          </a:xfrm>
          <a:prstGeom prst="rect">
            <a:avLst/>
          </a:prstGeom>
        </p:spPr>
      </p:pic>
    </p:spTree>
    <p:extLst>
      <p:ext uri="{BB962C8B-B14F-4D97-AF65-F5344CB8AC3E}">
        <p14:creationId xmlns:p14="http://schemas.microsoft.com/office/powerpoint/2010/main" val="3120596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57175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TẤN CÔNG DOS</a:t>
            </a:r>
            <a:endParaRPr/>
          </a:p>
        </p:txBody>
      </p:sp>
      <p:sp>
        <p:nvSpPr>
          <p:cNvPr id="216" name="Google Shape;216;p34"/>
          <p:cNvSpPr txBox="1">
            <a:spLocks noGrp="1"/>
          </p:cNvSpPr>
          <p:nvPr>
            <p:ph type="title" idx="2"/>
          </p:nvPr>
        </p:nvSpPr>
        <p:spPr>
          <a:xfrm flipH="1">
            <a:off x="4964179" y="2130575"/>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1106</Words>
  <Application>Microsoft Office PowerPoint</Application>
  <PresentationFormat>On-screen Show (16:9)</PresentationFormat>
  <Paragraphs>66</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Roboto Condensed</vt:lpstr>
      <vt:lpstr>Squada One</vt:lpstr>
      <vt:lpstr>Arial</vt:lpstr>
      <vt:lpstr>Exo 2</vt:lpstr>
      <vt:lpstr>Roboto Condensed Light</vt:lpstr>
      <vt:lpstr>Fira Sans Extra Condensed Medium</vt:lpstr>
      <vt:lpstr>Tech Newsletter by Slidesgo</vt:lpstr>
      <vt:lpstr>CLOUD COMPUTING</vt:lpstr>
      <vt:lpstr>CONTENTS </vt:lpstr>
      <vt:lpstr>CLOUD COMPUTING</vt:lpstr>
      <vt:lpstr>PowerPoint Presentation</vt:lpstr>
      <vt:lpstr>Kiến trúc điện toán đám mây</vt:lpstr>
      <vt:lpstr>Kiến trúc điện toán đám mây</vt:lpstr>
      <vt:lpstr>Kiến trúc điện toán đám mây</vt:lpstr>
      <vt:lpstr>Kiến trúc điện toán đám mây</vt:lpstr>
      <vt:lpstr>TẤN CÔNG DOS</vt:lpstr>
      <vt:lpstr>PowerPoint Presentation</vt:lpstr>
      <vt:lpstr>Tấn công DoS</vt:lpstr>
      <vt:lpstr> PHÁT HIỆN TẤN CÔNG DOS BẰNG PHƯƠNG PHÁP MA TRẬN HIỆP PHƯƠNG SAI</vt:lpstr>
      <vt:lpstr>Hiệp phương sai</vt:lpstr>
      <vt:lpstr>Hiệp phương sai</vt:lpstr>
      <vt:lpstr>Ma trận hiệp phương sai</vt:lpstr>
      <vt:lpstr>THUẬT TOÁN PHƯƠNG PHÁP MA TRẬN HIỆP PHƯƠNG SAI</vt:lpstr>
      <vt:lpstr>THUẬT TOÁN PHƯƠNG PHÁP MA TRẬN HIỆP PHƯƠNG SAI</vt:lpstr>
      <vt:lpstr>THUẬT TOÁN PHƯƠNG PHÁP MA TRẬN HIỆP PHƯƠNG SAI</vt:lpstr>
      <vt:lpstr>CUSTOMER REVIEWS</vt:lpstr>
      <vt:lpstr>THUẬT TOÁN PHƯƠNG PHÁP MA TRẬN HIỆP PHƯƠNG SAI</vt:lpstr>
      <vt:lpstr>Mô hình kiến trúc tích hợp trên môi trường đám mây</vt:lpstr>
      <vt:lpstr>Mô hình kiến trúc tích hợp trên môi trường đám mây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cp:lastModifiedBy>Nguyen Hai Duong 20173059</cp:lastModifiedBy>
  <cp:revision>12</cp:revision>
  <dcterms:modified xsi:type="dcterms:W3CDTF">2020-06-20T14:06:16Z</dcterms:modified>
</cp:coreProperties>
</file>